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7" r:id="rId1"/>
    <p:sldMasterId id="2147483648" r:id="rId2"/>
  </p:sldMasterIdLst>
  <p:notesMasterIdLst>
    <p:notesMasterId r:id="rId17"/>
  </p:notesMasterIdLst>
  <p:sldIdLst>
    <p:sldId id="256" r:id="rId3"/>
    <p:sldId id="257" r:id="rId4"/>
    <p:sldId id="258" r:id="rId5"/>
    <p:sldId id="259" r:id="rId6"/>
    <p:sldId id="260" r:id="rId7"/>
    <p:sldId id="270" r:id="rId8"/>
    <p:sldId id="261" r:id="rId9"/>
    <p:sldId id="262" r:id="rId10"/>
    <p:sldId id="264" r:id="rId11"/>
    <p:sldId id="265" r:id="rId12"/>
    <p:sldId id="266" r:id="rId13"/>
    <p:sldId id="267"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B1EB5-0CC7-BF0A-E9B1-12F7E9B1C591}" v="1175" dt="2021-10-13T07:42:17.314"/>
    <p1510:client id="{34C0E0F8-CEC0-41E2-AD57-47EEDA1B9D81}" v="456" dt="2021-10-12T11:32:03.715"/>
    <p1510:client id="{B324AF1B-7A22-E9E9-32C4-6FF0D63DA654}" v="8" dt="2021-12-24T22:15:54.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BCY10083" userId="S::parth.chauhan2019@vitbhopal.ac.in::1030cd63-26ae-4212-937e-e376c2525e00" providerId="AD" clId="Web-{B324AF1B-7A22-E9E9-32C4-6FF0D63DA654}"/>
    <pc:docChg chg="modSld">
      <pc:chgData name="19BCY10083" userId="S::parth.chauhan2019@vitbhopal.ac.in::1030cd63-26ae-4212-937e-e376c2525e00" providerId="AD" clId="Web-{B324AF1B-7A22-E9E9-32C4-6FF0D63DA654}" dt="2021-12-24T22:15:54.379" v="7"/>
      <pc:docMkLst>
        <pc:docMk/>
      </pc:docMkLst>
      <pc:sldChg chg="modSp">
        <pc:chgData name="19BCY10083" userId="S::parth.chauhan2019@vitbhopal.ac.in::1030cd63-26ae-4212-937e-e376c2525e00" providerId="AD" clId="Web-{B324AF1B-7A22-E9E9-32C4-6FF0D63DA654}" dt="2021-12-24T22:15:54.379" v="7"/>
        <pc:sldMkLst>
          <pc:docMk/>
          <pc:sldMk cId="3720597591" sldId="270"/>
        </pc:sldMkLst>
        <pc:graphicFrameChg chg="mod modGraphic">
          <ac:chgData name="19BCY10083" userId="S::parth.chauhan2019@vitbhopal.ac.in::1030cd63-26ae-4212-937e-e376c2525e00" providerId="AD" clId="Web-{B324AF1B-7A22-E9E9-32C4-6FF0D63DA654}" dt="2021-12-24T22:15:54.379" v="7"/>
          <ac:graphicFrameMkLst>
            <pc:docMk/>
            <pc:sldMk cId="3720597591" sldId="270"/>
            <ac:graphicFrameMk id="7" creationId="{E2E7AEF9-3A80-4339-A98B-676F5DB7914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55A0C-F3BE-460B-B68D-0FCF7E5468E7}" type="datetimeFigureOut">
              <a:rPr lang="en-US"/>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9591F-2B39-468F-80E9-0B4D6D8FAFF3}" type="slidenum">
              <a:rPr lang="en-US"/>
              <a:t>‹#›</a:t>
            </a:fld>
            <a:endParaRPr lang="en-US"/>
          </a:p>
        </p:txBody>
      </p:sp>
    </p:spTree>
    <p:extLst>
      <p:ext uri="{BB962C8B-B14F-4D97-AF65-F5344CB8AC3E}">
        <p14:creationId xmlns:p14="http://schemas.microsoft.com/office/powerpoint/2010/main" val="100873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1BCF27-B6E6-4ADF-86F0-116B0DC35895}" type="slidenum">
              <a:rPr lang="en-IN" smtClean="0"/>
              <a:t>12</a:t>
            </a:fld>
            <a:endParaRPr lang="en-IN" dirty="0"/>
          </a:p>
        </p:txBody>
      </p:sp>
    </p:spTree>
    <p:extLst>
      <p:ext uri="{BB962C8B-B14F-4D97-AF65-F5344CB8AC3E}">
        <p14:creationId xmlns:p14="http://schemas.microsoft.com/office/powerpoint/2010/main" val="18170161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31039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32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707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2435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9462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6489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866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Tree>
    <p:extLst>
      <p:ext uri="{BB962C8B-B14F-4D97-AF65-F5344CB8AC3E}">
        <p14:creationId xmlns:p14="http://schemas.microsoft.com/office/powerpoint/2010/main" val="2079335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6888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AB70-BE81-4AF3-9687-69BF27243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B427B6-33ED-4268-AEAC-BF19A5DC14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27862E-2D8F-42CA-B06B-BDB4953ACEE0}"/>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5" name="Footer Placeholder 4">
            <a:extLst>
              <a:ext uri="{FF2B5EF4-FFF2-40B4-BE49-F238E27FC236}">
                <a16:creationId xmlns:a16="http://schemas.microsoft.com/office/drawing/2014/main" id="{AF5261E8-0041-4C85-B058-C74D5E253A1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50194C74-B771-484F-A8B9-F040EF30EC52}"/>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3587436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8A46-39EE-42C9-86A0-743F2F9500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FBD14E-0439-4031-BF4B-84DC48F94A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A97389-2F13-4F07-9960-1AF729480EBA}"/>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5" name="Footer Placeholder 4">
            <a:extLst>
              <a:ext uri="{FF2B5EF4-FFF2-40B4-BE49-F238E27FC236}">
                <a16:creationId xmlns:a16="http://schemas.microsoft.com/office/drawing/2014/main" id="{0EDF8EA1-6D77-427D-BC6A-993488E7318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8113A4D-652E-48A2-9726-20F04908CD47}"/>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3736582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70989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AAA5-DD82-46BB-B18D-75265609FC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3797ED-DC25-4B73-A920-2F9FF47D59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2EC89C-BD44-4BD6-B3A1-E50666842C3F}"/>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5" name="Footer Placeholder 4">
            <a:extLst>
              <a:ext uri="{FF2B5EF4-FFF2-40B4-BE49-F238E27FC236}">
                <a16:creationId xmlns:a16="http://schemas.microsoft.com/office/drawing/2014/main" id="{D9846FBD-1C5A-4617-B59C-264F0870460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3EAE80C-899B-477A-877C-E5EA17EB51A5}"/>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2838545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4778-22C1-46A4-B1E7-F452E3426E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37963A-5BF1-4B68-A520-506147480C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4B3754-F7E3-4319-A125-A823F3FBDA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31ACC64-DCE8-4697-9657-8F296CB03757}"/>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6" name="Footer Placeholder 5">
            <a:extLst>
              <a:ext uri="{FF2B5EF4-FFF2-40B4-BE49-F238E27FC236}">
                <a16:creationId xmlns:a16="http://schemas.microsoft.com/office/drawing/2014/main" id="{D8BB08DF-3407-46F2-B21F-8B7FDD8391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0D4F016-657F-4EEC-B500-B2AEE832EB3F}"/>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19095720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2B5A-54D9-4657-9CAE-479DCF1D60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3FA540B-780A-4D1D-B4AE-32688A1FD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D5330-052D-45EE-801B-B831E71FC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26FC1B-45A2-41F7-8B12-E66D9C4B7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BDB4DF-A711-428A-BDD8-3FCA992C53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81A4D8-BD1A-4313-ACEA-CA8D723AD999}"/>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8" name="Footer Placeholder 7">
            <a:extLst>
              <a:ext uri="{FF2B5EF4-FFF2-40B4-BE49-F238E27FC236}">
                <a16:creationId xmlns:a16="http://schemas.microsoft.com/office/drawing/2014/main" id="{E015DF1C-03A8-42AA-A413-9A407BDE8AE7}"/>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427A819-CBB2-4503-BA01-489F371BE394}"/>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12912771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2597-1EB1-4B4D-984C-C2D1A90AD7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84228F-9C42-4B42-A07F-C39FE6B6F438}"/>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4" name="Footer Placeholder 3">
            <a:extLst>
              <a:ext uri="{FF2B5EF4-FFF2-40B4-BE49-F238E27FC236}">
                <a16:creationId xmlns:a16="http://schemas.microsoft.com/office/drawing/2014/main" id="{13145B3C-DFD5-4C5D-B167-562EE547432A}"/>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D92ECE8-EF92-48F9-ABE9-5D6100DCA4E0}"/>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266037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95994-8299-41C0-9F77-53BEAD576E7C}"/>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3" name="Footer Placeholder 2">
            <a:extLst>
              <a:ext uri="{FF2B5EF4-FFF2-40B4-BE49-F238E27FC236}">
                <a16:creationId xmlns:a16="http://schemas.microsoft.com/office/drawing/2014/main" id="{D16A96BB-D6B9-41C1-AAAD-03412FEDDE9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E28E164-7C87-4D50-B108-B244B858C914}"/>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15394556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DD541-2FA9-405A-96C8-491FA3A22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E25329-62D0-4DE2-B995-0735BD8201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765245-7867-4D08-B721-C393E4D74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831FB-C8D4-4920-8891-52F600211854}"/>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6" name="Footer Placeholder 5">
            <a:extLst>
              <a:ext uri="{FF2B5EF4-FFF2-40B4-BE49-F238E27FC236}">
                <a16:creationId xmlns:a16="http://schemas.microsoft.com/office/drawing/2014/main" id="{561DDA1A-07CF-4D3E-BC60-43503984BF68}"/>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3B38448-57E2-4A1A-8B58-96CF41E5EAC0}"/>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35276446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A0EF-4BB1-45CD-A75C-C80D6D4B17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EECDCE-2A2A-48D1-ABF0-8F02BBDFFD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7E2C8C0-A0D8-44E0-90F8-3DA4D73DC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FAF6E7-3924-4DF4-A5B4-025593B7F7C0}"/>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6" name="Footer Placeholder 5">
            <a:extLst>
              <a:ext uri="{FF2B5EF4-FFF2-40B4-BE49-F238E27FC236}">
                <a16:creationId xmlns:a16="http://schemas.microsoft.com/office/drawing/2014/main" id="{F5573717-9685-40DD-ACCE-FF2F66D7D65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CC33F0E-B819-4F9B-9C2E-7AEB4A6D75A0}"/>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2443753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F5D3-759B-481F-8597-5FF65E8C948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CDA70-E3A7-4FE6-A563-576CF4AE40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65FCFD-9082-4F65-939D-68A136AFF9AA}"/>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5" name="Footer Placeholder 4">
            <a:extLst>
              <a:ext uri="{FF2B5EF4-FFF2-40B4-BE49-F238E27FC236}">
                <a16:creationId xmlns:a16="http://schemas.microsoft.com/office/drawing/2014/main" id="{6BF782D3-DD91-46BF-A754-9AC201BB28B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9D49C07-AB8C-46C6-B1C4-5CFC1B3731DA}"/>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36805455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25C6DB-1FB3-4BC6-8C3A-8C6563A1BA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14AA86-FABD-4493-BAFA-C6C407FDA8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66C096-4AC4-468C-A849-3495EE6B18CD}"/>
              </a:ext>
            </a:extLst>
          </p:cNvPr>
          <p:cNvSpPr>
            <a:spLocks noGrp="1"/>
          </p:cNvSpPr>
          <p:nvPr>
            <p:ph type="dt" sz="half" idx="10"/>
          </p:nvPr>
        </p:nvSpPr>
        <p:spPr/>
        <p:txBody>
          <a:bodyPr/>
          <a:lstStyle/>
          <a:p>
            <a:fld id="{C991000D-C276-4C15-B5A5-29DDA389D7F5}" type="datetimeFigureOut">
              <a:rPr lang="en-IN" smtClean="0"/>
              <a:t>24-12-2021</a:t>
            </a:fld>
            <a:endParaRPr lang="en-IN" dirty="0"/>
          </a:p>
        </p:txBody>
      </p:sp>
      <p:sp>
        <p:nvSpPr>
          <p:cNvPr id="5" name="Footer Placeholder 4">
            <a:extLst>
              <a:ext uri="{FF2B5EF4-FFF2-40B4-BE49-F238E27FC236}">
                <a16:creationId xmlns:a16="http://schemas.microsoft.com/office/drawing/2014/main" id="{5DCD2690-18A4-4D84-AC52-72C12B067A7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C2EAD68-FFCC-4C83-A61F-D8A8D9327545}"/>
              </a:ext>
            </a:extLst>
          </p:cNvPr>
          <p:cNvSpPr>
            <a:spLocks noGrp="1"/>
          </p:cNvSpPr>
          <p:nvPr>
            <p:ph type="sldNum" sz="quarter" idx="12"/>
          </p:nvPr>
        </p:nvSpPr>
        <p:spPr/>
        <p:txBody>
          <a:bodyPr/>
          <a:lstStyle/>
          <a:p>
            <a:fld id="{56CE2C6F-59EF-466E-B77B-84F5F6C567FA}" type="slidenum">
              <a:rPr lang="en-IN" smtClean="0"/>
              <a:t>‹#›</a:t>
            </a:fld>
            <a:endParaRPr lang="en-IN" dirty="0"/>
          </a:p>
        </p:txBody>
      </p:sp>
    </p:spTree>
    <p:extLst>
      <p:ext uri="{BB962C8B-B14F-4D97-AF65-F5344CB8AC3E}">
        <p14:creationId xmlns:p14="http://schemas.microsoft.com/office/powerpoint/2010/main" val="296164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9143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5341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1614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3150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9500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869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2966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12/24/2021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672321306"/>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65E42-B320-414C-B52C-6F109A671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CD042E-E82A-4BCF-AD49-186EB4DDBB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6AA2C9-4D52-427E-95C2-B7BB10EEDF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91000D-C276-4C15-B5A5-29DDA389D7F5}" type="datetimeFigureOut">
              <a:rPr lang="en-IN" smtClean="0"/>
              <a:t>24-12-2021</a:t>
            </a:fld>
            <a:endParaRPr lang="en-IN" dirty="0"/>
          </a:p>
        </p:txBody>
      </p:sp>
      <p:sp>
        <p:nvSpPr>
          <p:cNvPr id="5" name="Footer Placeholder 4">
            <a:extLst>
              <a:ext uri="{FF2B5EF4-FFF2-40B4-BE49-F238E27FC236}">
                <a16:creationId xmlns:a16="http://schemas.microsoft.com/office/drawing/2014/main" id="{E0C51ABE-4D56-4942-9929-D6B2958C94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21D7F27F-8305-4DFB-A98E-E29288336C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E2C6F-59EF-466E-B77B-84F5F6C567FA}" type="slidenum">
              <a:rPr lang="en-IN" smtClean="0"/>
              <a:t>‹#›</a:t>
            </a:fld>
            <a:endParaRPr lang="en-IN" dirty="0"/>
          </a:p>
        </p:txBody>
      </p:sp>
    </p:spTree>
    <p:extLst>
      <p:ext uri="{BB962C8B-B14F-4D97-AF65-F5344CB8AC3E}">
        <p14:creationId xmlns:p14="http://schemas.microsoft.com/office/powerpoint/2010/main" val="4194914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hyperlink" Target="https://www.google.co.in/" TargetMode="External"/><Relationship Id="rId2" Type="http://schemas.openxmlformats.org/officeDocument/2006/relationships/image" Target="../media/image16.png"/><Relationship Id="rId1" Type="http://schemas.openxmlformats.org/officeDocument/2006/relationships/slideLayout" Target="../slideLayouts/slideLayout23.xml"/><Relationship Id="rId6" Type="http://schemas.openxmlformats.org/officeDocument/2006/relationships/hyperlink" Target="https://github.com/" TargetMode="External"/><Relationship Id="rId5" Type="http://schemas.openxmlformats.org/officeDocument/2006/relationships/hyperlink" Target="https://www.geeksforgeeks.org/" TargetMode="External"/><Relationship Id="rId4" Type="http://schemas.openxmlformats.org/officeDocument/2006/relationships/hyperlink" Target="https://docs.python.org/3/"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21B429-74ED-4F88-B03A-C6B4534ABAB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25"/>
          <a:stretch/>
        </p:blipFill>
        <p:spPr>
          <a:xfrm>
            <a:off x="20" y="-1"/>
            <a:ext cx="12188932" cy="6858000"/>
          </a:xfrm>
          <a:prstGeom prst="rect">
            <a:avLst/>
          </a:prstGeom>
        </p:spPr>
      </p:pic>
      <p:sp>
        <p:nvSpPr>
          <p:cNvPr id="2" name="Title 1"/>
          <p:cNvSpPr>
            <a:spLocks noGrp="1"/>
          </p:cNvSpPr>
          <p:nvPr>
            <p:ph type="ctrTitle"/>
          </p:nvPr>
        </p:nvSpPr>
        <p:spPr>
          <a:xfrm>
            <a:off x="482600" y="732032"/>
            <a:ext cx="11014983" cy="2966822"/>
          </a:xfrm>
        </p:spPr>
        <p:txBody>
          <a:bodyPr anchor="b">
            <a:normAutofit/>
          </a:bodyPr>
          <a:lstStyle/>
          <a:p>
            <a:pPr>
              <a:lnSpc>
                <a:spcPct val="90000"/>
              </a:lnSpc>
            </a:pPr>
            <a:r>
              <a:rPr lang="en-US" sz="5000" b="1" dirty="0">
                <a:solidFill>
                  <a:srgbClr val="FFFFFF"/>
                </a:solidFill>
                <a:ea typeface="+mj-lt"/>
                <a:cs typeface="+mj-lt"/>
              </a:rPr>
              <a:t>Data Hiding Tool using Cryptography and Steganography</a:t>
            </a:r>
            <a:br>
              <a:rPr lang="en-US" sz="5000" b="1" dirty="0">
                <a:solidFill>
                  <a:srgbClr val="FFFFFF"/>
                </a:solidFill>
                <a:ea typeface="+mj-lt"/>
                <a:cs typeface="+mj-lt"/>
              </a:rPr>
            </a:br>
            <a:r>
              <a:rPr lang="en-US" sz="5000" b="1" dirty="0">
                <a:solidFill>
                  <a:srgbClr val="FFFFFF"/>
                </a:solidFill>
              </a:rPr>
              <a:t>                                   </a:t>
            </a:r>
            <a:r>
              <a:rPr lang="en-US" sz="5000" b="1" dirty="0"/>
              <a:t> </a:t>
            </a:r>
            <a:r>
              <a:rPr lang="en-US" sz="2800" b="1" dirty="0"/>
              <a:t>-Project Exhibition II [Group _33]</a:t>
            </a:r>
            <a:endParaRPr lang="en-US" sz="2800" dirty="0"/>
          </a:p>
        </p:txBody>
      </p:sp>
      <p:sp>
        <p:nvSpPr>
          <p:cNvPr id="3" name="Subtitle 2"/>
          <p:cNvSpPr>
            <a:spLocks noGrp="1"/>
          </p:cNvSpPr>
          <p:nvPr>
            <p:ph type="subTitle" idx="1"/>
          </p:nvPr>
        </p:nvSpPr>
        <p:spPr>
          <a:xfrm>
            <a:off x="482600" y="4201721"/>
            <a:ext cx="4006467" cy="1949813"/>
          </a:xfrm>
        </p:spPr>
        <p:txBody>
          <a:bodyPr anchor="t">
            <a:normAutofit/>
          </a:bodyPr>
          <a:lstStyle/>
          <a:p>
            <a:r>
              <a:rPr lang="en-US" dirty="0">
                <a:solidFill>
                  <a:srgbClr val="FFFFFF"/>
                </a:solidFill>
              </a:rPr>
              <a:t>Guided By :</a:t>
            </a:r>
          </a:p>
          <a:p>
            <a:r>
              <a:rPr lang="en-US" dirty="0">
                <a:solidFill>
                  <a:srgbClr val="FFFFFF"/>
                </a:solidFill>
              </a:rPr>
              <a:t>Gyan Prakash Tiwari</a:t>
            </a:r>
          </a:p>
        </p:txBody>
      </p:sp>
      <p:sp>
        <p:nvSpPr>
          <p:cNvPr id="5" name="TextBox 4">
            <a:extLst>
              <a:ext uri="{FF2B5EF4-FFF2-40B4-BE49-F238E27FC236}">
                <a16:creationId xmlns:a16="http://schemas.microsoft.com/office/drawing/2014/main" id="{77C6823A-6534-43EC-89AE-8BA57C400D95}"/>
              </a:ext>
            </a:extLst>
          </p:cNvPr>
          <p:cNvSpPr txBox="1"/>
          <p:nvPr/>
        </p:nvSpPr>
        <p:spPr>
          <a:xfrm>
            <a:off x="6991586" y="4028254"/>
            <a:ext cx="4408309" cy="21287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b="1" dirty="0">
                <a:ea typeface="+mn-lt"/>
                <a:cs typeface="+mn-lt"/>
              </a:rPr>
              <a:t>Team Members:    </a:t>
            </a:r>
            <a:r>
              <a:rPr lang="en-US" b="1" dirty="0">
                <a:solidFill>
                  <a:srgbClr val="FFFFFF"/>
                </a:solidFill>
                <a:ea typeface="+mn-lt"/>
                <a:cs typeface="+mn-lt"/>
              </a:rPr>
              <a:t>   </a:t>
            </a:r>
            <a:endParaRPr lang="en-US" dirty="0">
              <a:ea typeface="+mn-lt"/>
              <a:cs typeface="+mn-lt"/>
            </a:endParaRPr>
          </a:p>
          <a:p>
            <a:pPr algn="ctr">
              <a:lnSpc>
                <a:spcPct val="90000"/>
              </a:lnSpc>
              <a:spcBef>
                <a:spcPts val="1000"/>
              </a:spcBef>
            </a:pPr>
            <a:r>
              <a:rPr lang="en-US" dirty="0">
                <a:ea typeface="+mn-lt"/>
                <a:cs typeface="+mn-lt"/>
              </a:rPr>
              <a:t>Yogesh Kumar      19BCY10026   </a:t>
            </a:r>
            <a:endParaRPr lang="en-US">
              <a:ea typeface="+mn-lt"/>
              <a:cs typeface="+mn-lt"/>
            </a:endParaRPr>
          </a:p>
          <a:p>
            <a:pPr algn="ctr">
              <a:lnSpc>
                <a:spcPct val="90000"/>
              </a:lnSpc>
              <a:spcBef>
                <a:spcPts val="1000"/>
              </a:spcBef>
            </a:pPr>
            <a:r>
              <a:rPr lang="en-US" dirty="0" err="1">
                <a:ea typeface="+mn-lt"/>
                <a:cs typeface="+mn-lt"/>
              </a:rPr>
              <a:t>Suryakamal</a:t>
            </a:r>
            <a:r>
              <a:rPr lang="en-US" dirty="0">
                <a:ea typeface="+mn-lt"/>
                <a:cs typeface="+mn-lt"/>
              </a:rPr>
              <a:t> Jain    19BCY10071    </a:t>
            </a:r>
          </a:p>
          <a:p>
            <a:pPr algn="ctr">
              <a:lnSpc>
                <a:spcPct val="90000"/>
              </a:lnSpc>
              <a:spcBef>
                <a:spcPts val="1000"/>
              </a:spcBef>
            </a:pPr>
            <a:r>
              <a:rPr lang="en-US" dirty="0">
                <a:ea typeface="+mn-lt"/>
                <a:cs typeface="+mn-lt"/>
              </a:rPr>
              <a:t>Parth Chauhan   19BCY10083</a:t>
            </a:r>
          </a:p>
          <a:p>
            <a:pPr algn="ctr">
              <a:lnSpc>
                <a:spcPct val="90000"/>
              </a:lnSpc>
              <a:spcBef>
                <a:spcPts val="1000"/>
              </a:spcBef>
            </a:pPr>
            <a:r>
              <a:rPr lang="en-US" dirty="0">
                <a:ea typeface="+mn-lt"/>
                <a:cs typeface="+mn-lt"/>
              </a:rPr>
              <a:t>Aditya Chouhan  19BCY10085</a:t>
            </a:r>
          </a:p>
          <a:p>
            <a:pPr algn="l"/>
            <a:endParaRPr lang="en-US" dirty="0"/>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39" name="Rectangle 3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86D7489A-7886-4ED3-9569-8BB297F539EE}"/>
              </a:ext>
            </a:extLst>
          </p:cNvPr>
          <p:cNvPicPr>
            <a:picLocks noChangeAspect="1"/>
          </p:cNvPicPr>
          <p:nvPr/>
        </p:nvPicPr>
        <p:blipFill>
          <a:blip r:embed="rId4"/>
          <a:stretch>
            <a:fillRect/>
          </a:stretch>
        </p:blipFill>
        <p:spPr>
          <a:xfrm>
            <a:off x="1882" y="-1729"/>
            <a:ext cx="12188236" cy="6118273"/>
          </a:xfrm>
          <a:prstGeom prst="rect">
            <a:avLst/>
          </a:prstGeom>
        </p:spPr>
      </p:pic>
      <p:sp>
        <p:nvSpPr>
          <p:cNvPr id="27" name="Title 1">
            <a:extLst>
              <a:ext uri="{FF2B5EF4-FFF2-40B4-BE49-F238E27FC236}">
                <a16:creationId xmlns:a16="http://schemas.microsoft.com/office/drawing/2014/main" id="{57EC4323-7F7E-48ED-8790-F43473E37A58}"/>
              </a:ext>
            </a:extLst>
          </p:cNvPr>
          <p:cNvSpPr>
            <a:spLocks noGrp="1"/>
          </p:cNvSpPr>
          <p:nvPr/>
        </p:nvSpPr>
        <p:spPr>
          <a:xfrm>
            <a:off x="120057" y="6262885"/>
            <a:ext cx="12004982" cy="446180"/>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dirty="0"/>
              <a:t>system architecture diagram</a:t>
            </a:r>
            <a:endParaRPr lang="en-US" sz="4400">
              <a:cs typeface="Calibri Light"/>
            </a:endParaRPr>
          </a:p>
        </p:txBody>
      </p:sp>
    </p:spTree>
    <p:extLst>
      <p:ext uri="{BB962C8B-B14F-4D97-AF65-F5344CB8AC3E}">
        <p14:creationId xmlns:p14="http://schemas.microsoft.com/office/powerpoint/2010/main" val="295352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lectronic circuit board">
            <a:extLst>
              <a:ext uri="{FF2B5EF4-FFF2-40B4-BE49-F238E27FC236}">
                <a16:creationId xmlns:a16="http://schemas.microsoft.com/office/drawing/2014/main" id="{7175A1C9-7FE8-4147-A401-D655B1ECD6A9}"/>
              </a:ext>
            </a:extLst>
          </p:cNvPr>
          <p:cNvPicPr>
            <a:picLocks noChangeAspect="1"/>
          </p:cNvPicPr>
          <p:nvPr/>
        </p:nvPicPr>
        <p:blipFill rotWithShape="1">
          <a:blip r:embed="rId3">
            <a:alphaModFix amt="35000"/>
          </a:blip>
          <a:srcRect t="15605" r="-2" b="-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AB5A53A8-2819-4DC1-9A84-1DD643BEA3A7}"/>
              </a:ext>
            </a:extLst>
          </p:cNvPr>
          <p:cNvSpPr>
            <a:spLocks noGrp="1"/>
          </p:cNvSpPr>
          <p:nvPr>
            <p:ph type="title"/>
          </p:nvPr>
        </p:nvSpPr>
        <p:spPr>
          <a:xfrm>
            <a:off x="173276" y="221062"/>
            <a:ext cx="11759286" cy="646944"/>
          </a:xfrm>
        </p:spPr>
        <p:txBody>
          <a:bodyPr vert="horz" lIns="91440" tIns="45720" rIns="91440" bIns="45720" rtlCol="0" anchor="b">
            <a:normAutofit fontScale="90000"/>
          </a:bodyPr>
          <a:lstStyle/>
          <a:p>
            <a:pPr algn="ctr"/>
            <a:r>
              <a:rPr lang="en-US" sz="4800" dirty="0"/>
              <a:t>Modules used</a:t>
            </a:r>
            <a:endParaRPr lang="en-US" dirty="0"/>
          </a:p>
        </p:txBody>
      </p:sp>
      <p:graphicFrame>
        <p:nvGraphicFramePr>
          <p:cNvPr id="7" name="Table 6">
            <a:extLst>
              <a:ext uri="{FF2B5EF4-FFF2-40B4-BE49-F238E27FC236}">
                <a16:creationId xmlns:a16="http://schemas.microsoft.com/office/drawing/2014/main" id="{80390A34-9283-4021-AACC-2582D6D83CE1}"/>
              </a:ext>
            </a:extLst>
          </p:cNvPr>
          <p:cNvGraphicFramePr>
            <a:graphicFrameLocks noGrp="1"/>
          </p:cNvGraphicFramePr>
          <p:nvPr>
            <p:extLst>
              <p:ext uri="{D42A27DB-BD31-4B8C-83A1-F6EECF244321}">
                <p14:modId xmlns:p14="http://schemas.microsoft.com/office/powerpoint/2010/main" val="2245757211"/>
              </p:ext>
            </p:extLst>
          </p:nvPr>
        </p:nvGraphicFramePr>
        <p:xfrm>
          <a:off x="714962" y="1222962"/>
          <a:ext cx="10892331" cy="5345378"/>
        </p:xfrm>
        <a:graphic>
          <a:graphicData uri="http://schemas.openxmlformats.org/drawingml/2006/table">
            <a:tbl>
              <a:tblPr firstRow="1" bandRow="1">
                <a:tableStyleId>{073A0DAA-6AF3-43AB-8588-CEC1D06C72B9}</a:tableStyleId>
              </a:tblPr>
              <a:tblGrid>
                <a:gridCol w="3312915">
                  <a:extLst>
                    <a:ext uri="{9D8B030D-6E8A-4147-A177-3AD203B41FA5}">
                      <a16:colId xmlns:a16="http://schemas.microsoft.com/office/drawing/2014/main" val="2650195385"/>
                    </a:ext>
                  </a:extLst>
                </a:gridCol>
                <a:gridCol w="7579416">
                  <a:extLst>
                    <a:ext uri="{9D8B030D-6E8A-4147-A177-3AD203B41FA5}">
                      <a16:colId xmlns:a16="http://schemas.microsoft.com/office/drawing/2014/main" val="3381400414"/>
                    </a:ext>
                  </a:extLst>
                </a:gridCol>
              </a:tblGrid>
              <a:tr h="353568">
                <a:tc>
                  <a:txBody>
                    <a:bodyPr/>
                    <a:lstStyle/>
                    <a:p>
                      <a:r>
                        <a:rPr lang="en-IN" dirty="0"/>
                        <a:t>MODULES​</a:t>
                      </a:r>
                    </a:p>
                  </a:txBody>
                  <a:tcPr anchor="ctr"/>
                </a:tc>
                <a:tc>
                  <a:txBody>
                    <a:bodyPr/>
                    <a:lstStyle/>
                    <a:p>
                      <a:r>
                        <a:rPr lang="en-IN" dirty="0"/>
                        <a:t>WOKING / EXPLANATION​</a:t>
                      </a:r>
                    </a:p>
                  </a:txBody>
                  <a:tcPr anchor="ctr"/>
                </a:tc>
                <a:extLst>
                  <a:ext uri="{0D108BD9-81ED-4DB2-BD59-A6C34878D82A}">
                    <a16:rowId xmlns:a16="http://schemas.microsoft.com/office/drawing/2014/main" val="1505817340"/>
                  </a:ext>
                </a:extLst>
              </a:tr>
              <a:tr h="648208">
                <a:tc>
                  <a:txBody>
                    <a:bodyPr/>
                    <a:lstStyle/>
                    <a:p>
                      <a:r>
                        <a:rPr lang="en-IN" dirty="0"/>
                        <a:t>cryptography</a:t>
                      </a:r>
                    </a:p>
                  </a:txBody>
                  <a:tcPr anchor="ctr"/>
                </a:tc>
                <a:tc>
                  <a:txBody>
                    <a:bodyPr/>
                    <a:lstStyle/>
                    <a:p>
                      <a:r>
                        <a:rPr lang="en-US" dirty="0"/>
                        <a:t>This module of the cryptography package supports cryptographic functions like encryption and decryption.​</a:t>
                      </a:r>
                    </a:p>
                  </a:txBody>
                  <a:tcPr anchor="ctr"/>
                </a:tc>
                <a:extLst>
                  <a:ext uri="{0D108BD9-81ED-4DB2-BD59-A6C34878D82A}">
                    <a16:rowId xmlns:a16="http://schemas.microsoft.com/office/drawing/2014/main" val="1091055607"/>
                  </a:ext>
                </a:extLst>
              </a:tr>
              <a:tr h="624636">
                <a:tc>
                  <a:txBody>
                    <a:bodyPr/>
                    <a:lstStyle/>
                    <a:p>
                      <a:r>
                        <a:rPr lang="en-IN" dirty="0"/>
                        <a:t>PIL</a:t>
                      </a:r>
                    </a:p>
                    <a:p>
                      <a:r>
                        <a:rPr lang="en-IN" dirty="0"/>
                        <a:t>​</a:t>
                      </a:r>
                    </a:p>
                  </a:txBody>
                  <a:tcPr anchor="ctr"/>
                </a:tc>
                <a:tc>
                  <a:txBody>
                    <a:bodyPr/>
                    <a:lstStyle/>
                    <a:p>
                      <a:r>
                        <a:rPr lang="en-IN" dirty="0"/>
                        <a:t>​</a:t>
                      </a:r>
                      <a:r>
                        <a:rPr lang="en-IN" sz="1800" u="none" strike="noStrike" noProof="0" dirty="0"/>
                        <a:t>it's used for different format of images.</a:t>
                      </a:r>
                      <a:endParaRPr lang="en-IN" dirty="0"/>
                    </a:p>
                  </a:txBody>
                  <a:tcPr anchor="ctr"/>
                </a:tc>
                <a:extLst>
                  <a:ext uri="{0D108BD9-81ED-4DB2-BD59-A6C34878D82A}">
                    <a16:rowId xmlns:a16="http://schemas.microsoft.com/office/drawing/2014/main" val="1038277779"/>
                  </a:ext>
                </a:extLst>
              </a:tr>
              <a:tr h="353568">
                <a:tc>
                  <a:txBody>
                    <a:bodyPr/>
                    <a:lstStyle/>
                    <a:p>
                      <a:r>
                        <a:rPr lang="en-IN" dirty="0" err="1"/>
                        <a:t>stegano</a:t>
                      </a:r>
                    </a:p>
                  </a:txBody>
                  <a:tcPr anchor="ctr"/>
                </a:tc>
                <a:tc>
                  <a:txBody>
                    <a:bodyPr/>
                    <a:lstStyle/>
                    <a:p>
                      <a:r>
                        <a:rPr lang="en-IN" dirty="0"/>
                        <a:t>​</a:t>
                      </a:r>
                      <a:r>
                        <a:rPr lang="en-IN" sz="1800" u="none" strike="noStrike" noProof="0" dirty="0"/>
                        <a:t>It’s the python steganography module.</a:t>
                      </a:r>
                      <a:endParaRPr lang="en-IN" dirty="0"/>
                    </a:p>
                  </a:txBody>
                  <a:tcPr anchor="ctr"/>
                </a:tc>
                <a:extLst>
                  <a:ext uri="{0D108BD9-81ED-4DB2-BD59-A6C34878D82A}">
                    <a16:rowId xmlns:a16="http://schemas.microsoft.com/office/drawing/2014/main" val="565110925"/>
                  </a:ext>
                </a:extLst>
              </a:tr>
              <a:tr h="659993">
                <a:tc>
                  <a:txBody>
                    <a:bodyPr/>
                    <a:lstStyle/>
                    <a:p>
                      <a:r>
                        <a:rPr lang="en-US" dirty="0" err="1"/>
                        <a:t>tkinter.filedialog</a:t>
                      </a:r>
                      <a:r>
                        <a:rPr lang="en-US" dirty="0"/>
                        <a:t>​</a:t>
                      </a:r>
                    </a:p>
                  </a:txBody>
                  <a:tcPr anchor="ctr"/>
                </a:tc>
                <a:tc>
                  <a:txBody>
                    <a:bodyPr/>
                    <a:lstStyle/>
                    <a:p>
                      <a:r>
                        <a:rPr lang="en-US" dirty="0"/>
                        <a:t>This module provides classes and factory functions for creating file/directory selection windows.​</a:t>
                      </a:r>
                    </a:p>
                  </a:txBody>
                  <a:tcPr anchor="ctr"/>
                </a:tc>
                <a:extLst>
                  <a:ext uri="{0D108BD9-81ED-4DB2-BD59-A6C34878D82A}">
                    <a16:rowId xmlns:a16="http://schemas.microsoft.com/office/drawing/2014/main" val="501977419"/>
                  </a:ext>
                </a:extLst>
              </a:tr>
              <a:tr h="883918">
                <a:tc>
                  <a:txBody>
                    <a:bodyPr/>
                    <a:lstStyle/>
                    <a:p>
                      <a:r>
                        <a:rPr lang="en-IN" dirty="0" err="1"/>
                        <a:t>smtplib,ssl</a:t>
                      </a:r>
                      <a:r>
                        <a:rPr lang="en-IN" dirty="0"/>
                        <a:t>​</a:t>
                      </a:r>
                    </a:p>
                  </a:txBody>
                  <a:tcPr anchor="ctr"/>
                </a:tc>
                <a:tc>
                  <a:txBody>
                    <a:bodyPr/>
                    <a:lstStyle/>
                    <a:p>
                      <a:r>
                        <a:rPr lang="en-US" dirty="0"/>
                        <a:t>This module is used for sending emails using the Simple Mail Transfer Protocol (SMTP) with or without a secure encrypted protocol to connect to the SMTP server​</a:t>
                      </a:r>
                    </a:p>
                  </a:txBody>
                  <a:tcPr anchor="ctr"/>
                </a:tc>
                <a:extLst>
                  <a:ext uri="{0D108BD9-81ED-4DB2-BD59-A6C34878D82A}">
                    <a16:rowId xmlns:a16="http://schemas.microsoft.com/office/drawing/2014/main" val="3999146165"/>
                  </a:ext>
                </a:extLst>
              </a:tr>
              <a:tr h="883918">
                <a:tc>
                  <a:txBody>
                    <a:bodyPr/>
                    <a:lstStyle/>
                    <a:p>
                      <a:r>
                        <a:rPr lang="en-IN" dirty="0" err="1"/>
                        <a:t>tkinter</a:t>
                      </a:r>
                      <a:r>
                        <a:rPr lang="en-IN" dirty="0"/>
                        <a:t>  ​</a:t>
                      </a:r>
                    </a:p>
                    <a:p>
                      <a:r>
                        <a:rPr lang="en-IN" dirty="0"/>
                        <a:t>​</a:t>
                      </a:r>
                    </a:p>
                  </a:txBody>
                  <a:tcPr anchor="ctr"/>
                </a:tc>
                <a:tc>
                  <a:txBody>
                    <a:bodyPr/>
                    <a:lstStyle/>
                    <a:p>
                      <a:r>
                        <a:rPr lang="en-US" dirty="0"/>
                        <a:t>This framework provides a simple way to create GUI elements using the widgets found in the Tk toolkit.​</a:t>
                      </a:r>
                    </a:p>
                    <a:p>
                      <a:r>
                        <a:rPr lang="en-US" dirty="0"/>
                        <a:t>​</a:t>
                      </a:r>
                    </a:p>
                  </a:txBody>
                  <a:tcPr anchor="ctr"/>
                </a:tc>
                <a:extLst>
                  <a:ext uri="{0D108BD9-81ED-4DB2-BD59-A6C34878D82A}">
                    <a16:rowId xmlns:a16="http://schemas.microsoft.com/office/drawing/2014/main" val="3814223535"/>
                  </a:ext>
                </a:extLst>
              </a:tr>
              <a:tr h="836777">
                <a:tc>
                  <a:txBody>
                    <a:bodyPr/>
                    <a:lstStyle/>
                    <a:p>
                      <a:pPr lvl="0">
                        <a:buNone/>
                      </a:pPr>
                      <a:r>
                        <a:rPr lang="en-IN" sz="1800" u="none" strike="noStrike" noProof="0" dirty="0" err="1"/>
                        <a:t>pycrypto</a:t>
                      </a:r>
                      <a:r>
                        <a:rPr lang="en-IN" sz="1800" u="none" strike="noStrike" noProof="0" dirty="0"/>
                        <a:t> </a:t>
                      </a:r>
                      <a:endParaRPr lang="en-US"/>
                    </a:p>
                  </a:txBody>
                  <a:tcPr/>
                </a:tc>
                <a:tc>
                  <a:txBody>
                    <a:bodyPr/>
                    <a:lstStyle/>
                    <a:p>
                      <a:pPr lvl="0">
                        <a:buNone/>
                      </a:pPr>
                      <a:r>
                        <a:rPr lang="en-US" sz="1800" u="none" strike="noStrike" noProof="0" dirty="0"/>
                        <a:t>Used for AES-256 encryption in python.</a:t>
                      </a:r>
                      <a:endParaRPr lang="en-US" dirty="0"/>
                    </a:p>
                  </a:txBody>
                  <a:tcPr/>
                </a:tc>
                <a:extLst>
                  <a:ext uri="{0D108BD9-81ED-4DB2-BD59-A6C34878D82A}">
                    <a16:rowId xmlns:a16="http://schemas.microsoft.com/office/drawing/2014/main" val="2637658875"/>
                  </a:ext>
                </a:extLst>
              </a:tr>
            </a:tbl>
          </a:graphicData>
        </a:graphic>
      </p:graphicFrame>
    </p:spTree>
    <p:extLst>
      <p:ext uri="{BB962C8B-B14F-4D97-AF65-F5344CB8AC3E}">
        <p14:creationId xmlns:p14="http://schemas.microsoft.com/office/powerpoint/2010/main" val="343813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Title">
            <a:extLst>
              <a:ext uri="{FF2B5EF4-FFF2-40B4-BE49-F238E27FC236}">
                <a16:creationId xmlns:a16="http://schemas.microsoft.com/office/drawing/2014/main" id="{82336B3C-0982-49C2-85B3-D4D69E435900}"/>
              </a:ext>
            </a:extLst>
          </p:cNvPr>
          <p:cNvSpPr>
            <a:spLocks noGrp="1"/>
          </p:cNvSpPr>
          <p:nvPr>
            <p:ph type="title"/>
          </p:nvPr>
        </p:nvSpPr>
        <p:spPr>
          <a:xfrm>
            <a:off x="753628" y="60518"/>
            <a:ext cx="10116536" cy="636433"/>
          </a:xfrm>
        </p:spPr>
        <p:txBody>
          <a:bodyPr>
            <a:noAutofit/>
          </a:bodyPr>
          <a:lstStyle/>
          <a:p>
            <a:pPr algn="ctr"/>
            <a:r>
              <a:rPr lang="en-IN" b="1" dirty="0"/>
              <a:t>Project timeline chart</a:t>
            </a:r>
          </a:p>
        </p:txBody>
      </p:sp>
      <p:grpSp>
        <p:nvGrpSpPr>
          <p:cNvPr id="131" name="Timeline" title="Timeline">
            <a:extLst>
              <a:ext uri="{FF2B5EF4-FFF2-40B4-BE49-F238E27FC236}">
                <a16:creationId xmlns:a16="http://schemas.microsoft.com/office/drawing/2014/main" id="{80E90EA6-F479-4B68-B9E1-1C3BA327F709}"/>
              </a:ext>
            </a:extLst>
          </p:cNvPr>
          <p:cNvGrpSpPr/>
          <p:nvPr/>
        </p:nvGrpSpPr>
        <p:grpSpPr>
          <a:xfrm>
            <a:off x="418011" y="3346265"/>
            <a:ext cx="11214665" cy="165471"/>
            <a:chOff x="418011" y="3346265"/>
            <a:chExt cx="11214665" cy="165471"/>
          </a:xfrm>
        </p:grpSpPr>
        <p:cxnSp>
          <p:nvCxnSpPr>
            <p:cNvPr id="132" name="Straight Arrow Connector 131">
              <a:extLst>
                <a:ext uri="{FF2B5EF4-FFF2-40B4-BE49-F238E27FC236}">
                  <a16:creationId xmlns:a16="http://schemas.microsoft.com/office/drawing/2014/main" id="{660CCE5D-ECB2-4A25-ABD8-9C08E3FC417B}"/>
                </a:ext>
              </a:extLst>
            </p:cNvPr>
            <p:cNvCxnSpPr>
              <a:cxnSpLocks/>
            </p:cNvCxnSpPr>
            <p:nvPr/>
          </p:nvCxnSpPr>
          <p:spPr>
            <a:xfrm>
              <a:off x="418011" y="3429000"/>
              <a:ext cx="11214665"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1BDAB50-CB43-4CDA-A153-680C3AD2A94E}"/>
                </a:ext>
              </a:extLst>
            </p:cNvPr>
            <p:cNvCxnSpPr>
              <a:cxnSpLocks/>
            </p:cNvCxnSpPr>
            <p:nvPr/>
          </p:nvCxnSpPr>
          <p:spPr>
            <a:xfrm>
              <a:off x="1067476"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C29E3BD-5A12-4FFD-B1C1-90F4794AE974}"/>
                </a:ext>
              </a:extLst>
            </p:cNvPr>
            <p:cNvCxnSpPr>
              <a:cxnSpLocks/>
            </p:cNvCxnSpPr>
            <p:nvPr/>
          </p:nvCxnSpPr>
          <p:spPr>
            <a:xfrm>
              <a:off x="1714868"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632B552-5CE0-4F61-8227-D17EF98991EB}"/>
                </a:ext>
              </a:extLst>
            </p:cNvPr>
            <p:cNvCxnSpPr>
              <a:cxnSpLocks/>
            </p:cNvCxnSpPr>
            <p:nvPr/>
          </p:nvCxnSpPr>
          <p:spPr>
            <a:xfrm>
              <a:off x="2362260"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CA0E0ED-2B0C-4C9D-A1D5-FDBDA765B8F9}"/>
                </a:ext>
              </a:extLst>
            </p:cNvPr>
            <p:cNvCxnSpPr>
              <a:cxnSpLocks/>
            </p:cNvCxnSpPr>
            <p:nvPr/>
          </p:nvCxnSpPr>
          <p:spPr>
            <a:xfrm>
              <a:off x="3009652"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0E97CC2-3A8F-4FE7-8870-B3E9D1ECACA5}"/>
                </a:ext>
              </a:extLst>
            </p:cNvPr>
            <p:cNvCxnSpPr>
              <a:cxnSpLocks/>
            </p:cNvCxnSpPr>
            <p:nvPr/>
          </p:nvCxnSpPr>
          <p:spPr>
            <a:xfrm>
              <a:off x="3657044"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FD91290-3B48-4FA9-B818-25FA9E03C8CA}"/>
                </a:ext>
              </a:extLst>
            </p:cNvPr>
            <p:cNvCxnSpPr>
              <a:cxnSpLocks/>
            </p:cNvCxnSpPr>
            <p:nvPr/>
          </p:nvCxnSpPr>
          <p:spPr>
            <a:xfrm>
              <a:off x="4304436"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567788E-8E0F-4D00-8FF1-4B165095861B}"/>
                </a:ext>
              </a:extLst>
            </p:cNvPr>
            <p:cNvCxnSpPr>
              <a:cxnSpLocks/>
            </p:cNvCxnSpPr>
            <p:nvPr/>
          </p:nvCxnSpPr>
          <p:spPr>
            <a:xfrm>
              <a:off x="4951828"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CDC95D9-C03C-4F5D-AFB1-D0AE81264BC4}"/>
                </a:ext>
              </a:extLst>
            </p:cNvPr>
            <p:cNvCxnSpPr>
              <a:cxnSpLocks/>
            </p:cNvCxnSpPr>
            <p:nvPr/>
          </p:nvCxnSpPr>
          <p:spPr>
            <a:xfrm>
              <a:off x="5599220"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BF3CA6B-24E1-4940-AC23-5BCBBDE1ECF2}"/>
                </a:ext>
              </a:extLst>
            </p:cNvPr>
            <p:cNvCxnSpPr>
              <a:cxnSpLocks/>
            </p:cNvCxnSpPr>
            <p:nvPr/>
          </p:nvCxnSpPr>
          <p:spPr>
            <a:xfrm>
              <a:off x="6246612"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6791226E-3A19-4DA3-AB9B-3EA9BD4F99CB}"/>
                </a:ext>
              </a:extLst>
            </p:cNvPr>
            <p:cNvCxnSpPr>
              <a:cxnSpLocks/>
            </p:cNvCxnSpPr>
            <p:nvPr/>
          </p:nvCxnSpPr>
          <p:spPr>
            <a:xfrm>
              <a:off x="6894004"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ECA7BD4-0732-4C8E-9491-C3022617866F}"/>
                </a:ext>
              </a:extLst>
            </p:cNvPr>
            <p:cNvCxnSpPr>
              <a:cxnSpLocks/>
            </p:cNvCxnSpPr>
            <p:nvPr/>
          </p:nvCxnSpPr>
          <p:spPr>
            <a:xfrm>
              <a:off x="7541396"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66C6701-F2E7-4932-8C7E-DD6857011DF7}"/>
                </a:ext>
              </a:extLst>
            </p:cNvPr>
            <p:cNvCxnSpPr>
              <a:cxnSpLocks/>
            </p:cNvCxnSpPr>
            <p:nvPr/>
          </p:nvCxnSpPr>
          <p:spPr>
            <a:xfrm>
              <a:off x="8188788"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29A24C7C-DD75-4CDA-8E9E-432042F4F352}"/>
                </a:ext>
              </a:extLst>
            </p:cNvPr>
            <p:cNvCxnSpPr>
              <a:cxnSpLocks/>
            </p:cNvCxnSpPr>
            <p:nvPr/>
          </p:nvCxnSpPr>
          <p:spPr>
            <a:xfrm>
              <a:off x="8836180"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E5916AC-0A29-43A7-B6B0-504998D9755F}"/>
                </a:ext>
              </a:extLst>
            </p:cNvPr>
            <p:cNvCxnSpPr>
              <a:cxnSpLocks/>
            </p:cNvCxnSpPr>
            <p:nvPr/>
          </p:nvCxnSpPr>
          <p:spPr>
            <a:xfrm>
              <a:off x="9483572"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CE8999A-CE76-47FC-BF29-60696446007F}"/>
                </a:ext>
              </a:extLst>
            </p:cNvPr>
            <p:cNvCxnSpPr>
              <a:cxnSpLocks/>
            </p:cNvCxnSpPr>
            <p:nvPr/>
          </p:nvCxnSpPr>
          <p:spPr>
            <a:xfrm>
              <a:off x="10130964"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31041EE-1B35-41D4-8FBE-39465DC15FB6}"/>
                </a:ext>
              </a:extLst>
            </p:cNvPr>
            <p:cNvCxnSpPr>
              <a:cxnSpLocks/>
            </p:cNvCxnSpPr>
            <p:nvPr/>
          </p:nvCxnSpPr>
          <p:spPr>
            <a:xfrm>
              <a:off x="10778356" y="3346265"/>
              <a:ext cx="0" cy="165471"/>
            </a:xfrm>
            <a:prstGeom prst="line">
              <a:avLst/>
            </a:prstGeom>
            <a:ln cmpd="sng">
              <a:solidFill>
                <a:schemeClr val="bg1">
                  <a:lumMod val="85000"/>
                </a:schemeClr>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175" name="Arrow: U-Turn Milestone 1" title="Timeline Arrow">
            <a:extLst>
              <a:ext uri="{FF2B5EF4-FFF2-40B4-BE49-F238E27FC236}">
                <a16:creationId xmlns:a16="http://schemas.microsoft.com/office/drawing/2014/main" id="{36189603-5B44-4AF3-AEC6-6281E5F556A7}"/>
              </a:ext>
            </a:extLst>
          </p:cNvPr>
          <p:cNvSpPr/>
          <p:nvPr/>
        </p:nvSpPr>
        <p:spPr>
          <a:xfrm>
            <a:off x="418011" y="2778033"/>
            <a:ext cx="2068014" cy="650967"/>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cxnSp>
        <p:nvCxnSpPr>
          <p:cNvPr id="184" name="Connector Milestone 1" title="Connecter Line">
            <a:extLst>
              <a:ext uri="{FF2B5EF4-FFF2-40B4-BE49-F238E27FC236}">
                <a16:creationId xmlns:a16="http://schemas.microsoft.com/office/drawing/2014/main" id="{6540B9DE-D8F6-4EBE-8DC6-8E44C65F1330}"/>
              </a:ext>
            </a:extLst>
          </p:cNvPr>
          <p:cNvCxnSpPr>
            <a:cxnSpLocks/>
          </p:cNvCxnSpPr>
          <p:nvPr/>
        </p:nvCxnSpPr>
        <p:spPr>
          <a:xfrm flipH="1">
            <a:off x="1452019" y="2124255"/>
            <a:ext cx="1" cy="361944"/>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80" name="Text Milestone 1" title="Item Text">
            <a:extLst>
              <a:ext uri="{FF2B5EF4-FFF2-40B4-BE49-F238E27FC236}">
                <a16:creationId xmlns:a16="http://schemas.microsoft.com/office/drawing/2014/main" id="{A59FA398-8B0D-49E0-809E-6B58DA1A7F0E}"/>
              </a:ext>
            </a:extLst>
          </p:cNvPr>
          <p:cNvGrpSpPr/>
          <p:nvPr/>
        </p:nvGrpSpPr>
        <p:grpSpPr>
          <a:xfrm>
            <a:off x="289259" y="784903"/>
            <a:ext cx="2305778" cy="1458326"/>
            <a:chOff x="568098" y="1270541"/>
            <a:chExt cx="1782498" cy="831781"/>
          </a:xfrm>
        </p:grpSpPr>
        <p:sp>
          <p:nvSpPr>
            <p:cNvPr id="181" name="TextBox 180">
              <a:extLst>
                <a:ext uri="{FF2B5EF4-FFF2-40B4-BE49-F238E27FC236}">
                  <a16:creationId xmlns:a16="http://schemas.microsoft.com/office/drawing/2014/main" id="{6B5245E3-4035-4760-B649-EB7C65910BA3}"/>
                </a:ext>
              </a:extLst>
            </p:cNvPr>
            <p:cNvSpPr txBox="1"/>
            <p:nvPr/>
          </p:nvSpPr>
          <p:spPr>
            <a:xfrm>
              <a:off x="568098" y="1270541"/>
              <a:ext cx="1767840" cy="276999"/>
            </a:xfrm>
            <a:prstGeom prst="rect">
              <a:avLst/>
            </a:prstGeom>
            <a:noFill/>
          </p:spPr>
          <p:txBody>
            <a:bodyPr wrap="square" lIns="0" tIns="0" rIns="0" bIns="0" rtlCol="0">
              <a:spAutoFit/>
            </a:bodyPr>
            <a:lstStyle/>
            <a:p>
              <a:pPr algn="ctr"/>
              <a:r>
                <a:rPr lang="en-ZA" dirty="0"/>
                <a:t>Start</a:t>
              </a:r>
            </a:p>
          </p:txBody>
        </p:sp>
        <p:sp>
          <p:nvSpPr>
            <p:cNvPr id="182" name="TextBox 181">
              <a:extLst>
                <a:ext uri="{FF2B5EF4-FFF2-40B4-BE49-F238E27FC236}">
                  <a16:creationId xmlns:a16="http://schemas.microsoft.com/office/drawing/2014/main" id="{F43BA435-89FE-4FAB-966E-23D4EF0EC493}"/>
                </a:ext>
              </a:extLst>
            </p:cNvPr>
            <p:cNvSpPr txBox="1"/>
            <p:nvPr/>
          </p:nvSpPr>
          <p:spPr>
            <a:xfrm>
              <a:off x="568098" y="1488307"/>
              <a:ext cx="1767840" cy="385891"/>
            </a:xfrm>
            <a:prstGeom prst="rect">
              <a:avLst/>
            </a:prstGeom>
            <a:noFill/>
          </p:spPr>
          <p:txBody>
            <a:bodyPr wrap="square" lIns="0" tIns="0" rIns="0" bIns="0" rtlCol="0">
              <a:spAutoFit/>
            </a:bodyPr>
            <a:lstStyle/>
            <a:p>
              <a:pPr algn="ctr"/>
              <a:r>
                <a:rPr lang="en-US" sz="1400" b="1" dirty="0">
                  <a:latin typeface="Whitney"/>
                </a:rPr>
                <a:t>I</a:t>
              </a:r>
              <a:r>
                <a:rPr lang="en-US" sz="1400" b="1" i="0" dirty="0">
                  <a:effectLst/>
                  <a:latin typeface="Whitney"/>
                </a:rPr>
                <a:t>dentifying ,defining the problem and </a:t>
              </a:r>
              <a:r>
                <a:rPr lang="en-ZA" sz="1400" b="1" i="0" dirty="0">
                  <a:effectLst/>
                  <a:latin typeface="Whitney"/>
                </a:rPr>
                <a:t>g</a:t>
              </a:r>
              <a:r>
                <a:rPr lang="en-ZA" sz="1400" b="1" dirty="0"/>
                <a:t>athering Information</a:t>
              </a:r>
            </a:p>
          </p:txBody>
        </p:sp>
        <p:sp>
          <p:nvSpPr>
            <p:cNvPr id="183" name="TextBox 182">
              <a:extLst>
                <a:ext uri="{FF2B5EF4-FFF2-40B4-BE49-F238E27FC236}">
                  <a16:creationId xmlns:a16="http://schemas.microsoft.com/office/drawing/2014/main" id="{F6F2A7C3-0979-4ABB-95C5-9A102F3C1E88}"/>
                </a:ext>
              </a:extLst>
            </p:cNvPr>
            <p:cNvSpPr txBox="1"/>
            <p:nvPr/>
          </p:nvSpPr>
          <p:spPr>
            <a:xfrm>
              <a:off x="580046" y="1908952"/>
              <a:ext cx="1770550" cy="193370"/>
            </a:xfrm>
            <a:prstGeom prst="rect">
              <a:avLst/>
            </a:prstGeom>
            <a:noFill/>
          </p:spPr>
          <p:txBody>
            <a:bodyPr wrap="square" lIns="0" tIns="0" rIns="0" bIns="0" rtlCol="0">
              <a:noAutofit/>
            </a:bodyPr>
            <a:lstStyle/>
            <a:p>
              <a:pPr algn="ctr"/>
              <a:r>
                <a:rPr lang="en-ZA" sz="1200" dirty="0"/>
                <a:t>Sept 2021</a:t>
              </a:r>
            </a:p>
          </p:txBody>
        </p:sp>
      </p:grpSp>
      <p:sp>
        <p:nvSpPr>
          <p:cNvPr id="185" name="Arrow: U-Turn Milestone 2" title="Timeline Arrow">
            <a:extLst>
              <a:ext uri="{FF2B5EF4-FFF2-40B4-BE49-F238E27FC236}">
                <a16:creationId xmlns:a16="http://schemas.microsoft.com/office/drawing/2014/main" id="{9D37DFEE-3A11-4C0D-A12A-80512F7F58E6}"/>
              </a:ext>
            </a:extLst>
          </p:cNvPr>
          <p:cNvSpPr/>
          <p:nvPr/>
        </p:nvSpPr>
        <p:spPr>
          <a:xfrm flipV="1">
            <a:off x="2242528" y="3428999"/>
            <a:ext cx="1536515" cy="650967"/>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186" name="Duration 2" title="Duration Text">
            <a:extLst>
              <a:ext uri="{FF2B5EF4-FFF2-40B4-BE49-F238E27FC236}">
                <a16:creationId xmlns:a16="http://schemas.microsoft.com/office/drawing/2014/main" id="{C4E1DCDE-7980-4FEF-AD3C-1931CC87AB9F}"/>
              </a:ext>
            </a:extLst>
          </p:cNvPr>
          <p:cNvSpPr txBox="1"/>
          <p:nvPr/>
        </p:nvSpPr>
        <p:spPr>
          <a:xfrm>
            <a:off x="2374585" y="4138176"/>
            <a:ext cx="1272401" cy="184666"/>
          </a:xfrm>
          <a:prstGeom prst="rect">
            <a:avLst/>
          </a:prstGeom>
          <a:noFill/>
        </p:spPr>
        <p:txBody>
          <a:bodyPr wrap="square" lIns="0" tIns="0" rIns="0" bIns="0" rtlCol="0">
            <a:spAutoFit/>
          </a:bodyPr>
          <a:lstStyle/>
          <a:p>
            <a:pPr algn="ctr"/>
            <a:r>
              <a:rPr lang="en-ZA" sz="1000" dirty="0">
                <a:solidFill>
                  <a:schemeClr val="tx1">
                    <a:lumMod val="75000"/>
                    <a:lumOff val="25000"/>
                  </a:schemeClr>
                </a:solidFill>
              </a:rPr>
              <a:t>1 </a:t>
            </a:r>
            <a:r>
              <a:rPr lang="en-ZA" sz="1200" dirty="0">
                <a:solidFill>
                  <a:schemeClr val="tx1">
                    <a:lumMod val="75000"/>
                    <a:lumOff val="25000"/>
                  </a:schemeClr>
                </a:solidFill>
              </a:rPr>
              <a:t>Month</a:t>
            </a:r>
            <a:endParaRPr lang="en-ZA" sz="1000" dirty="0">
              <a:solidFill>
                <a:schemeClr val="tx1">
                  <a:lumMod val="75000"/>
                  <a:lumOff val="25000"/>
                </a:schemeClr>
              </a:solidFill>
            </a:endParaRPr>
          </a:p>
        </p:txBody>
      </p:sp>
      <p:cxnSp>
        <p:nvCxnSpPr>
          <p:cNvPr id="97" name="Connector Milestone 1" title="Connecter Line">
            <a:extLst>
              <a:ext uri="{FF2B5EF4-FFF2-40B4-BE49-F238E27FC236}">
                <a16:creationId xmlns:a16="http://schemas.microsoft.com/office/drawing/2014/main" id="{65F26748-FD4D-4281-B2A8-9B2E2D2E1E28}"/>
              </a:ext>
            </a:extLst>
          </p:cNvPr>
          <p:cNvCxnSpPr>
            <a:cxnSpLocks/>
          </p:cNvCxnSpPr>
          <p:nvPr/>
        </p:nvCxnSpPr>
        <p:spPr>
          <a:xfrm flipH="1">
            <a:off x="3010785" y="4422450"/>
            <a:ext cx="1" cy="361944"/>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4DCD4C5A-C71A-4928-94AD-14D9409E3700}"/>
              </a:ext>
            </a:extLst>
          </p:cNvPr>
          <p:cNvSpPr txBox="1"/>
          <p:nvPr/>
        </p:nvSpPr>
        <p:spPr>
          <a:xfrm>
            <a:off x="1800818" y="4859946"/>
            <a:ext cx="2428702" cy="1077218"/>
          </a:xfrm>
          <a:prstGeom prst="rect">
            <a:avLst/>
          </a:prstGeom>
          <a:noFill/>
        </p:spPr>
        <p:txBody>
          <a:bodyPr wrap="square" lIns="0" tIns="0" rIns="0" bIns="0" rtlCol="0">
            <a:spAutoFit/>
          </a:bodyPr>
          <a:lstStyle/>
          <a:p>
            <a:pPr algn="just"/>
            <a:r>
              <a:rPr lang="en-US" sz="1400" b="1" dirty="0">
                <a:solidFill>
                  <a:schemeClr val="tx1">
                    <a:lumMod val="75000"/>
                    <a:lumOff val="25000"/>
                  </a:schemeClr>
                </a:solidFill>
              </a:rPr>
              <a:t>After identifying and defining the problem, the time plan of activities and methodology will be framed using relevant scientific methods</a:t>
            </a:r>
            <a:r>
              <a:rPr lang="en-US" sz="1400" dirty="0">
                <a:solidFill>
                  <a:schemeClr val="tx1">
                    <a:lumMod val="75000"/>
                    <a:lumOff val="25000"/>
                  </a:schemeClr>
                </a:solidFill>
              </a:rPr>
              <a:t>.</a:t>
            </a:r>
            <a:endParaRPr lang="en-ZA" sz="1400" dirty="0">
              <a:solidFill>
                <a:schemeClr val="tx1">
                  <a:lumMod val="75000"/>
                  <a:lumOff val="25000"/>
                </a:schemeClr>
              </a:solidFill>
            </a:endParaRPr>
          </a:p>
        </p:txBody>
      </p:sp>
      <p:sp>
        <p:nvSpPr>
          <p:cNvPr id="192" name="Arrow: U-Turn Milestone 3" title="Timeline Arrow">
            <a:extLst>
              <a:ext uri="{FF2B5EF4-FFF2-40B4-BE49-F238E27FC236}">
                <a16:creationId xmlns:a16="http://schemas.microsoft.com/office/drawing/2014/main" id="{1933FDD6-F066-4538-99D7-94C1D06624C3}"/>
              </a:ext>
            </a:extLst>
          </p:cNvPr>
          <p:cNvSpPr/>
          <p:nvPr/>
        </p:nvSpPr>
        <p:spPr>
          <a:xfrm>
            <a:off x="3533126" y="2193928"/>
            <a:ext cx="893303" cy="1235070"/>
          </a:xfrm>
          <a:prstGeom prst="uturnArrow">
            <a:avLst>
              <a:gd name="adj1" fmla="val 27292"/>
              <a:gd name="adj2" fmla="val 13691"/>
              <a:gd name="adj3" fmla="val 20519"/>
              <a:gd name="adj4" fmla="val 52602"/>
              <a:gd name="adj5" fmla="val 9683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nvGrpSpPr>
          <p:cNvPr id="4" name="Milestone Graphic" title="Milestone Graphic">
            <a:extLst>
              <a:ext uri="{FF2B5EF4-FFF2-40B4-BE49-F238E27FC236}">
                <a16:creationId xmlns:a16="http://schemas.microsoft.com/office/drawing/2014/main" id="{913EAD05-5455-4B5E-8508-9C62E1EF0D52}"/>
              </a:ext>
            </a:extLst>
          </p:cNvPr>
          <p:cNvGrpSpPr/>
          <p:nvPr/>
        </p:nvGrpSpPr>
        <p:grpSpPr>
          <a:xfrm>
            <a:off x="3764706" y="2101552"/>
            <a:ext cx="464817" cy="464817"/>
            <a:chOff x="3764706" y="2101552"/>
            <a:chExt cx="464817" cy="464817"/>
          </a:xfrm>
        </p:grpSpPr>
        <p:sp>
          <p:nvSpPr>
            <p:cNvPr id="231" name="Oval 230" title="Circle Background">
              <a:extLst>
                <a:ext uri="{FF2B5EF4-FFF2-40B4-BE49-F238E27FC236}">
                  <a16:creationId xmlns:a16="http://schemas.microsoft.com/office/drawing/2014/main" id="{D04A7E40-AE17-466D-B8F1-754FA6B9907D}"/>
                </a:ext>
              </a:extLst>
            </p:cNvPr>
            <p:cNvSpPr/>
            <p:nvPr/>
          </p:nvSpPr>
          <p:spPr>
            <a:xfrm>
              <a:off x="3764706" y="2101552"/>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33" name="Graphic 232" title="Milestone Icon">
              <a:extLst>
                <a:ext uri="{FF2B5EF4-FFF2-40B4-BE49-F238E27FC236}">
                  <a16:creationId xmlns:a16="http://schemas.microsoft.com/office/drawing/2014/main" id="{D5835B93-0E07-4B9D-86E8-710FE29E4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18732" y="2154698"/>
              <a:ext cx="235505" cy="315487"/>
            </a:xfrm>
            <a:prstGeom prst="rect">
              <a:avLst/>
            </a:prstGeom>
          </p:spPr>
        </p:pic>
      </p:grpSp>
      <p:grpSp>
        <p:nvGrpSpPr>
          <p:cNvPr id="193" name="Text Milestone 3" title="Item Text">
            <a:extLst>
              <a:ext uri="{FF2B5EF4-FFF2-40B4-BE49-F238E27FC236}">
                <a16:creationId xmlns:a16="http://schemas.microsoft.com/office/drawing/2014/main" id="{0439C5B7-9C38-40E2-8D97-5E778964EAD1}"/>
              </a:ext>
            </a:extLst>
          </p:cNvPr>
          <p:cNvGrpSpPr/>
          <p:nvPr/>
        </p:nvGrpSpPr>
        <p:grpSpPr>
          <a:xfrm>
            <a:off x="2576076" y="762983"/>
            <a:ext cx="2519201" cy="1423683"/>
            <a:chOff x="3063772" y="1292616"/>
            <a:chExt cx="1799156" cy="705436"/>
          </a:xfrm>
        </p:grpSpPr>
        <p:sp>
          <p:nvSpPr>
            <p:cNvPr id="194" name="TextBox 193">
              <a:extLst>
                <a:ext uri="{FF2B5EF4-FFF2-40B4-BE49-F238E27FC236}">
                  <a16:creationId xmlns:a16="http://schemas.microsoft.com/office/drawing/2014/main" id="{57BE9E71-DFEF-4975-BCC6-C716CADF2553}"/>
                </a:ext>
              </a:extLst>
            </p:cNvPr>
            <p:cNvSpPr txBox="1"/>
            <p:nvPr/>
          </p:nvSpPr>
          <p:spPr>
            <a:xfrm>
              <a:off x="3063772" y="1292616"/>
              <a:ext cx="1799156" cy="137253"/>
            </a:xfrm>
            <a:prstGeom prst="rect">
              <a:avLst/>
            </a:prstGeom>
            <a:noFill/>
          </p:spPr>
          <p:txBody>
            <a:bodyPr wrap="square" lIns="0" tIns="0" rIns="0" bIns="0" rtlCol="0">
              <a:spAutoFit/>
            </a:bodyPr>
            <a:lstStyle/>
            <a:p>
              <a:pPr algn="ctr"/>
              <a:r>
                <a:rPr lang="en-ZA" dirty="0"/>
                <a:t>First Review</a:t>
              </a:r>
            </a:p>
          </p:txBody>
        </p:sp>
        <p:sp>
          <p:nvSpPr>
            <p:cNvPr id="195" name="TextBox 194">
              <a:extLst>
                <a:ext uri="{FF2B5EF4-FFF2-40B4-BE49-F238E27FC236}">
                  <a16:creationId xmlns:a16="http://schemas.microsoft.com/office/drawing/2014/main" id="{6EB20292-6192-4D9F-81C5-1C272A88AF26}"/>
                </a:ext>
              </a:extLst>
            </p:cNvPr>
            <p:cNvSpPr txBox="1"/>
            <p:nvPr/>
          </p:nvSpPr>
          <p:spPr>
            <a:xfrm>
              <a:off x="3063772" y="1499578"/>
              <a:ext cx="1767840" cy="244006"/>
            </a:xfrm>
            <a:prstGeom prst="rect">
              <a:avLst/>
            </a:prstGeom>
            <a:noFill/>
          </p:spPr>
          <p:txBody>
            <a:bodyPr wrap="square" lIns="0" tIns="0" rIns="0" bIns="0" rtlCol="0">
              <a:spAutoFit/>
            </a:bodyPr>
            <a:lstStyle/>
            <a:p>
              <a:pPr algn="ctr"/>
              <a:r>
                <a:rPr lang="en-ZA" sz="1600" b="1" dirty="0"/>
                <a:t>Demonstrating </a:t>
              </a:r>
              <a:r>
                <a:rPr lang="en-US" sz="1600" b="1" dirty="0"/>
                <a:t>a basic structure</a:t>
              </a:r>
              <a:r>
                <a:rPr lang="en-US" sz="1400" b="1" dirty="0"/>
                <a:t> </a:t>
              </a:r>
              <a:r>
                <a:rPr lang="en-US" sz="1600" b="1" dirty="0"/>
                <a:t>of tool</a:t>
              </a:r>
              <a:endParaRPr lang="en-ZA" sz="1600" b="1" dirty="0"/>
            </a:p>
          </p:txBody>
        </p:sp>
        <p:sp>
          <p:nvSpPr>
            <p:cNvPr id="196" name="TextBox 195">
              <a:extLst>
                <a:ext uri="{FF2B5EF4-FFF2-40B4-BE49-F238E27FC236}">
                  <a16:creationId xmlns:a16="http://schemas.microsoft.com/office/drawing/2014/main" id="{C2751D8C-2432-4EAC-9CAA-F95158DA6B0D}"/>
                </a:ext>
              </a:extLst>
            </p:cNvPr>
            <p:cNvSpPr txBox="1"/>
            <p:nvPr/>
          </p:nvSpPr>
          <p:spPr>
            <a:xfrm>
              <a:off x="3169542" y="1839586"/>
              <a:ext cx="1693386" cy="158466"/>
            </a:xfrm>
            <a:prstGeom prst="rect">
              <a:avLst/>
            </a:prstGeom>
            <a:noFill/>
          </p:spPr>
          <p:txBody>
            <a:bodyPr wrap="square" lIns="0" tIns="0" rIns="0" bIns="0" rtlCol="0">
              <a:noAutofit/>
            </a:bodyPr>
            <a:lstStyle/>
            <a:p>
              <a:pPr algn="ctr"/>
              <a:r>
                <a:rPr lang="en-ZA" sz="1200" dirty="0">
                  <a:solidFill>
                    <a:schemeClr val="tx1">
                      <a:lumMod val="75000"/>
                      <a:lumOff val="25000"/>
                    </a:schemeClr>
                  </a:solidFill>
                </a:rPr>
                <a:t> Oct 2021</a:t>
              </a:r>
            </a:p>
          </p:txBody>
        </p:sp>
      </p:grpSp>
      <p:sp>
        <p:nvSpPr>
          <p:cNvPr id="197" name="Arrow: U-Turn Milestone 4" title="Timeline Arrow">
            <a:extLst>
              <a:ext uri="{FF2B5EF4-FFF2-40B4-BE49-F238E27FC236}">
                <a16:creationId xmlns:a16="http://schemas.microsoft.com/office/drawing/2014/main" id="{E23F67B2-BA7A-475B-82FA-2AC38000CCA7}"/>
              </a:ext>
            </a:extLst>
          </p:cNvPr>
          <p:cNvSpPr/>
          <p:nvPr/>
        </p:nvSpPr>
        <p:spPr>
          <a:xfrm flipV="1">
            <a:off x="7467274" y="3379697"/>
            <a:ext cx="893303" cy="1235070"/>
          </a:xfrm>
          <a:prstGeom prst="uturnArrow">
            <a:avLst>
              <a:gd name="adj1" fmla="val 27292"/>
              <a:gd name="adj2" fmla="val 13691"/>
              <a:gd name="adj3" fmla="val 20519"/>
              <a:gd name="adj4" fmla="val 52602"/>
              <a:gd name="adj5" fmla="val 9683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grpSp>
        <p:nvGrpSpPr>
          <p:cNvPr id="3" name="Milestone Graphic" title="Milestone Graphic">
            <a:extLst>
              <a:ext uri="{FF2B5EF4-FFF2-40B4-BE49-F238E27FC236}">
                <a16:creationId xmlns:a16="http://schemas.microsoft.com/office/drawing/2014/main" id="{26620272-83B2-4343-A993-207B3866032F}"/>
              </a:ext>
            </a:extLst>
          </p:cNvPr>
          <p:cNvGrpSpPr/>
          <p:nvPr/>
        </p:nvGrpSpPr>
        <p:grpSpPr>
          <a:xfrm>
            <a:off x="7645326" y="4248135"/>
            <a:ext cx="464817" cy="464817"/>
            <a:chOff x="4398285" y="4297293"/>
            <a:chExt cx="464817" cy="464817"/>
          </a:xfrm>
        </p:grpSpPr>
        <p:sp>
          <p:nvSpPr>
            <p:cNvPr id="232" name="Oval 231" title="Circle Background">
              <a:extLst>
                <a:ext uri="{FF2B5EF4-FFF2-40B4-BE49-F238E27FC236}">
                  <a16:creationId xmlns:a16="http://schemas.microsoft.com/office/drawing/2014/main" id="{A7810D83-8D40-4F8E-873F-738446B74114}"/>
                </a:ext>
              </a:extLst>
            </p:cNvPr>
            <p:cNvSpPr/>
            <p:nvPr/>
          </p:nvSpPr>
          <p:spPr>
            <a:xfrm>
              <a:off x="4398285" y="4297293"/>
              <a:ext cx="464817" cy="464817"/>
            </a:xfrm>
            <a:prstGeom prst="ellipse">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34" name="Graphic 233" title="Milestone Icon">
              <a:extLst>
                <a:ext uri="{FF2B5EF4-FFF2-40B4-BE49-F238E27FC236}">
                  <a16:creationId xmlns:a16="http://schemas.microsoft.com/office/drawing/2014/main" id="{B2D5DEBF-9EF4-4878-B668-9BA022CC98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198" name="Text Milestone 4" title="Item Text">
            <a:extLst>
              <a:ext uri="{FF2B5EF4-FFF2-40B4-BE49-F238E27FC236}">
                <a16:creationId xmlns:a16="http://schemas.microsoft.com/office/drawing/2014/main" id="{925A13D7-3013-4915-B8AA-60DCEBDC4A01}"/>
              </a:ext>
            </a:extLst>
          </p:cNvPr>
          <p:cNvGrpSpPr/>
          <p:nvPr/>
        </p:nvGrpSpPr>
        <p:grpSpPr>
          <a:xfrm>
            <a:off x="6634074" y="4741729"/>
            <a:ext cx="2628183" cy="1357718"/>
            <a:chOff x="3006343" y="4373715"/>
            <a:chExt cx="5988141" cy="1078275"/>
          </a:xfrm>
        </p:grpSpPr>
        <p:sp>
          <p:nvSpPr>
            <p:cNvPr id="199" name="TextBox 198">
              <a:extLst>
                <a:ext uri="{FF2B5EF4-FFF2-40B4-BE49-F238E27FC236}">
                  <a16:creationId xmlns:a16="http://schemas.microsoft.com/office/drawing/2014/main" id="{79806D6A-513A-48E1-8624-5F56FD41FD8E}"/>
                </a:ext>
              </a:extLst>
            </p:cNvPr>
            <p:cNvSpPr txBox="1"/>
            <p:nvPr/>
          </p:nvSpPr>
          <p:spPr>
            <a:xfrm>
              <a:off x="3159593" y="4373715"/>
              <a:ext cx="5636528" cy="370515"/>
            </a:xfrm>
            <a:prstGeom prst="rect">
              <a:avLst/>
            </a:prstGeom>
            <a:noFill/>
          </p:spPr>
          <p:txBody>
            <a:bodyPr wrap="square" lIns="0" tIns="0" rIns="0" bIns="0" rtlCol="0">
              <a:spAutoFit/>
            </a:bodyPr>
            <a:lstStyle/>
            <a:p>
              <a:pPr algn="ctr"/>
              <a:r>
                <a:rPr lang="en-ZA" dirty="0"/>
                <a:t>Second Review</a:t>
              </a:r>
            </a:p>
          </p:txBody>
        </p:sp>
        <p:sp>
          <p:nvSpPr>
            <p:cNvPr id="200" name="TextBox 199">
              <a:extLst>
                <a:ext uri="{FF2B5EF4-FFF2-40B4-BE49-F238E27FC236}">
                  <a16:creationId xmlns:a16="http://schemas.microsoft.com/office/drawing/2014/main" id="{0560C968-3479-4EF0-861F-4E7AE6F35E6D}"/>
                </a:ext>
              </a:extLst>
            </p:cNvPr>
            <p:cNvSpPr txBox="1"/>
            <p:nvPr/>
          </p:nvSpPr>
          <p:spPr>
            <a:xfrm>
              <a:off x="3006343" y="4779426"/>
              <a:ext cx="5988141" cy="383289"/>
            </a:xfrm>
            <a:prstGeom prst="rect">
              <a:avLst/>
            </a:prstGeom>
            <a:noFill/>
          </p:spPr>
          <p:txBody>
            <a:bodyPr wrap="square" lIns="0" tIns="0" rIns="0" bIns="0" rtlCol="0">
              <a:spAutoFit/>
            </a:bodyPr>
            <a:lstStyle/>
            <a:p>
              <a:pPr algn="ctr"/>
              <a:r>
                <a:rPr lang="en-ZA" sz="1400" b="1" dirty="0"/>
                <a:t>Demonstrating a working prototype of our tool</a:t>
              </a:r>
            </a:p>
          </p:txBody>
        </p:sp>
        <p:sp>
          <p:nvSpPr>
            <p:cNvPr id="201" name="TextBox 200">
              <a:extLst>
                <a:ext uri="{FF2B5EF4-FFF2-40B4-BE49-F238E27FC236}">
                  <a16:creationId xmlns:a16="http://schemas.microsoft.com/office/drawing/2014/main" id="{09F48650-0D2E-48E7-93E3-2FA8327E7942}"/>
                </a:ext>
              </a:extLst>
            </p:cNvPr>
            <p:cNvSpPr txBox="1"/>
            <p:nvPr/>
          </p:nvSpPr>
          <p:spPr>
            <a:xfrm>
              <a:off x="3759941" y="5274022"/>
              <a:ext cx="4452609" cy="177968"/>
            </a:xfrm>
            <a:prstGeom prst="rect">
              <a:avLst/>
            </a:prstGeom>
            <a:noFill/>
          </p:spPr>
          <p:txBody>
            <a:bodyPr wrap="square" lIns="0" tIns="0" rIns="0" bIns="0" rtlCol="0" anchor="t">
              <a:noAutofit/>
            </a:bodyPr>
            <a:lstStyle/>
            <a:p>
              <a:pPr algn="ctr"/>
              <a:r>
                <a:rPr lang="en-ZA" sz="1050" dirty="0">
                  <a:solidFill>
                    <a:schemeClr val="tx1">
                      <a:lumMod val="75000"/>
                      <a:lumOff val="25000"/>
                    </a:schemeClr>
                  </a:solidFill>
                </a:rPr>
                <a:t> Nov</a:t>
              </a:r>
              <a:r>
                <a:rPr lang="en-ZA" sz="1400" dirty="0">
                  <a:solidFill>
                    <a:schemeClr val="tx1">
                      <a:lumMod val="75000"/>
                      <a:lumOff val="25000"/>
                    </a:schemeClr>
                  </a:solidFill>
                </a:rPr>
                <a:t> </a:t>
              </a:r>
              <a:r>
                <a:rPr lang="en-ZA" sz="1200" dirty="0">
                  <a:solidFill>
                    <a:schemeClr val="tx1">
                      <a:lumMod val="75000"/>
                      <a:lumOff val="25000"/>
                    </a:schemeClr>
                  </a:solidFill>
                </a:rPr>
                <a:t>2021</a:t>
              </a:r>
              <a:endParaRPr lang="en-ZA" sz="1000" dirty="0">
                <a:solidFill>
                  <a:schemeClr val="tx1">
                    <a:lumMod val="75000"/>
                    <a:lumOff val="25000"/>
                  </a:schemeClr>
                </a:solidFill>
              </a:endParaRPr>
            </a:p>
          </p:txBody>
        </p:sp>
      </p:grpSp>
      <p:sp>
        <p:nvSpPr>
          <p:cNvPr id="202" name="Arrow: U-Turn Milestone 5" title="Timeline Arrow">
            <a:extLst>
              <a:ext uri="{FF2B5EF4-FFF2-40B4-BE49-F238E27FC236}">
                <a16:creationId xmlns:a16="http://schemas.microsoft.com/office/drawing/2014/main" id="{60B2DC70-87DD-44B4-9974-2E0B2117DE08}"/>
              </a:ext>
            </a:extLst>
          </p:cNvPr>
          <p:cNvSpPr/>
          <p:nvPr/>
        </p:nvSpPr>
        <p:spPr>
          <a:xfrm>
            <a:off x="4826144" y="2778033"/>
            <a:ext cx="2841482" cy="650967"/>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203" name="Duration 5" title="Duration Text">
            <a:extLst>
              <a:ext uri="{FF2B5EF4-FFF2-40B4-BE49-F238E27FC236}">
                <a16:creationId xmlns:a16="http://schemas.microsoft.com/office/drawing/2014/main" id="{AE511117-5F81-4EEF-9123-295DC980CAC8}"/>
              </a:ext>
            </a:extLst>
          </p:cNvPr>
          <p:cNvSpPr txBox="1"/>
          <p:nvPr/>
        </p:nvSpPr>
        <p:spPr>
          <a:xfrm>
            <a:off x="5596098" y="2529886"/>
            <a:ext cx="1354136" cy="184666"/>
          </a:xfrm>
          <a:prstGeom prst="rect">
            <a:avLst/>
          </a:prstGeom>
          <a:noFill/>
        </p:spPr>
        <p:txBody>
          <a:bodyPr wrap="square" lIns="0" tIns="0" rIns="0" bIns="0" rtlCol="0" anchor="t">
            <a:spAutoFit/>
          </a:bodyPr>
          <a:lstStyle/>
          <a:p>
            <a:pPr algn="ctr"/>
            <a:r>
              <a:rPr lang="en-ZA" sz="1200" dirty="0">
                <a:solidFill>
                  <a:schemeClr val="tx1">
                    <a:lumMod val="75000"/>
                    <a:lumOff val="25000"/>
                  </a:schemeClr>
                </a:solidFill>
              </a:rPr>
              <a:t>1 Month</a:t>
            </a:r>
            <a:r>
              <a:rPr lang="en-ZA" sz="1000" dirty="0">
                <a:solidFill>
                  <a:schemeClr val="tx1">
                    <a:lumMod val="75000"/>
                    <a:lumOff val="25000"/>
                  </a:schemeClr>
                </a:solidFill>
              </a:rPr>
              <a:t> </a:t>
            </a:r>
          </a:p>
        </p:txBody>
      </p:sp>
      <p:cxnSp>
        <p:nvCxnSpPr>
          <p:cNvPr id="98" name="Connector Milestone 1" title="Connecter Line">
            <a:extLst>
              <a:ext uri="{FF2B5EF4-FFF2-40B4-BE49-F238E27FC236}">
                <a16:creationId xmlns:a16="http://schemas.microsoft.com/office/drawing/2014/main" id="{33CE460B-EDDE-4B77-A80A-B18C8292C77D}"/>
              </a:ext>
            </a:extLst>
          </p:cNvPr>
          <p:cNvCxnSpPr>
            <a:cxnSpLocks/>
          </p:cNvCxnSpPr>
          <p:nvPr/>
        </p:nvCxnSpPr>
        <p:spPr>
          <a:xfrm flipH="1">
            <a:off x="6246611" y="2124255"/>
            <a:ext cx="1" cy="361944"/>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6C6BF4F5-4187-4C24-91F8-B0334FE9A105}"/>
              </a:ext>
            </a:extLst>
          </p:cNvPr>
          <p:cNvSpPr txBox="1"/>
          <p:nvPr/>
        </p:nvSpPr>
        <p:spPr>
          <a:xfrm>
            <a:off x="5374436" y="1179923"/>
            <a:ext cx="1766138" cy="646331"/>
          </a:xfrm>
          <a:prstGeom prst="rect">
            <a:avLst/>
          </a:prstGeom>
          <a:noFill/>
        </p:spPr>
        <p:txBody>
          <a:bodyPr wrap="square" lIns="0" tIns="0" rIns="0" bIns="0" rtlCol="0">
            <a:spAutoFit/>
          </a:bodyPr>
          <a:lstStyle/>
          <a:p>
            <a:pPr algn="ctr"/>
            <a:r>
              <a:rPr lang="en-ZA" sz="1400" b="1" dirty="0"/>
              <a:t>Making a working Prototype based on information gathered </a:t>
            </a:r>
          </a:p>
        </p:txBody>
      </p:sp>
      <p:sp>
        <p:nvSpPr>
          <p:cNvPr id="208" name="Arrow: U-Turn Milestone 6a" title="Timeline Arrow">
            <a:extLst>
              <a:ext uri="{FF2B5EF4-FFF2-40B4-BE49-F238E27FC236}">
                <a16:creationId xmlns:a16="http://schemas.microsoft.com/office/drawing/2014/main" id="{F0525C47-CDE0-4E1B-AEF8-B7FC39073B28}"/>
              </a:ext>
            </a:extLst>
          </p:cNvPr>
          <p:cNvSpPr/>
          <p:nvPr/>
        </p:nvSpPr>
        <p:spPr>
          <a:xfrm flipV="1">
            <a:off x="4201974" y="3436252"/>
            <a:ext cx="893304" cy="650967"/>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220" name="Arrow: U-Turn Milestone 6b" title="Timeline Arrow">
            <a:extLst>
              <a:ext uri="{FF2B5EF4-FFF2-40B4-BE49-F238E27FC236}">
                <a16:creationId xmlns:a16="http://schemas.microsoft.com/office/drawing/2014/main" id="{8FAD98CD-7A29-4212-8CE4-048668E399DA}"/>
              </a:ext>
            </a:extLst>
          </p:cNvPr>
          <p:cNvSpPr/>
          <p:nvPr/>
        </p:nvSpPr>
        <p:spPr>
          <a:xfrm>
            <a:off x="8067341" y="2778033"/>
            <a:ext cx="893882" cy="650967"/>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209" name="Arrow: U-Turn Milestone 6c" title="Timeline Arrow">
            <a:extLst>
              <a:ext uri="{FF2B5EF4-FFF2-40B4-BE49-F238E27FC236}">
                <a16:creationId xmlns:a16="http://schemas.microsoft.com/office/drawing/2014/main" id="{09BAEF3B-CE9C-4190-80A9-27539CEE3033}"/>
              </a:ext>
            </a:extLst>
          </p:cNvPr>
          <p:cNvSpPr/>
          <p:nvPr/>
        </p:nvSpPr>
        <p:spPr>
          <a:xfrm flipV="1">
            <a:off x="8715310" y="3428998"/>
            <a:ext cx="893304" cy="650967"/>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210" name="Arrow: U-Turn Milestone 7" title="Timeline Arrow">
            <a:extLst>
              <a:ext uri="{FF2B5EF4-FFF2-40B4-BE49-F238E27FC236}">
                <a16:creationId xmlns:a16="http://schemas.microsoft.com/office/drawing/2014/main" id="{058AE435-1F45-4B7B-8E34-B4AABA51CC48}"/>
              </a:ext>
            </a:extLst>
          </p:cNvPr>
          <p:cNvSpPr/>
          <p:nvPr/>
        </p:nvSpPr>
        <p:spPr>
          <a:xfrm>
            <a:off x="9370364" y="2778033"/>
            <a:ext cx="2055383" cy="650967"/>
          </a:xfrm>
          <a:prstGeom prst="uturnArrow">
            <a:avLst>
              <a:gd name="adj1" fmla="val 37244"/>
              <a:gd name="adj2" fmla="val 18622"/>
              <a:gd name="adj3" fmla="val 20252"/>
              <a:gd name="adj4" fmla="val 52602"/>
              <a:gd name="adj5" fmla="val 9683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solidFill>
            </a:endParaRPr>
          </a:p>
        </p:txBody>
      </p:sp>
      <p:sp>
        <p:nvSpPr>
          <p:cNvPr id="211" name="Duration 7" title="Duration Text">
            <a:extLst>
              <a:ext uri="{FF2B5EF4-FFF2-40B4-BE49-F238E27FC236}">
                <a16:creationId xmlns:a16="http://schemas.microsoft.com/office/drawing/2014/main" id="{EE6D4252-E578-43E2-B07D-1BD8A9A87252}"/>
              </a:ext>
            </a:extLst>
          </p:cNvPr>
          <p:cNvSpPr txBox="1"/>
          <p:nvPr/>
        </p:nvSpPr>
        <p:spPr>
          <a:xfrm>
            <a:off x="9768171" y="2568934"/>
            <a:ext cx="1272401" cy="153888"/>
          </a:xfrm>
          <a:prstGeom prst="rect">
            <a:avLst/>
          </a:prstGeom>
          <a:noFill/>
        </p:spPr>
        <p:txBody>
          <a:bodyPr wrap="square" lIns="0" tIns="0" rIns="0" bIns="0" rtlCol="0">
            <a:spAutoFit/>
          </a:bodyPr>
          <a:lstStyle/>
          <a:p>
            <a:pPr algn="ctr"/>
            <a:r>
              <a:rPr lang="en-ZA" sz="1000" dirty="0">
                <a:solidFill>
                  <a:schemeClr val="tx1">
                    <a:lumMod val="75000"/>
                    <a:lumOff val="25000"/>
                  </a:schemeClr>
                </a:solidFill>
              </a:rPr>
              <a:t>1 Month </a:t>
            </a:r>
          </a:p>
        </p:txBody>
      </p:sp>
      <p:cxnSp>
        <p:nvCxnSpPr>
          <p:cNvPr id="99" name="Connector Milestone 1" title="Connecter Line">
            <a:extLst>
              <a:ext uri="{FF2B5EF4-FFF2-40B4-BE49-F238E27FC236}">
                <a16:creationId xmlns:a16="http://schemas.microsoft.com/office/drawing/2014/main" id="{63529282-517A-4B10-89E2-0FD11D256738}"/>
              </a:ext>
            </a:extLst>
          </p:cNvPr>
          <p:cNvCxnSpPr>
            <a:cxnSpLocks/>
          </p:cNvCxnSpPr>
          <p:nvPr/>
        </p:nvCxnSpPr>
        <p:spPr>
          <a:xfrm flipH="1">
            <a:off x="10398055" y="2124255"/>
            <a:ext cx="1" cy="361944"/>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26" name="TextBox 225">
            <a:extLst>
              <a:ext uri="{FF2B5EF4-FFF2-40B4-BE49-F238E27FC236}">
                <a16:creationId xmlns:a16="http://schemas.microsoft.com/office/drawing/2014/main" id="{8F8EBB4A-906D-4B4E-9C8D-2D01E7086702}"/>
              </a:ext>
            </a:extLst>
          </p:cNvPr>
          <p:cNvSpPr txBox="1"/>
          <p:nvPr/>
        </p:nvSpPr>
        <p:spPr>
          <a:xfrm>
            <a:off x="9151556" y="1122796"/>
            <a:ext cx="2371101" cy="646331"/>
          </a:xfrm>
          <a:prstGeom prst="rect">
            <a:avLst/>
          </a:prstGeom>
          <a:noFill/>
        </p:spPr>
        <p:txBody>
          <a:bodyPr wrap="square" lIns="0" tIns="0" rIns="0" bIns="0" rtlCol="0">
            <a:spAutoFit/>
          </a:bodyPr>
          <a:lstStyle/>
          <a:p>
            <a:pPr algn="just"/>
            <a:r>
              <a:rPr lang="en-ZA" sz="1400" b="1" dirty="0"/>
              <a:t>Applying the changes if required (by our mentor) and then testing the final tool .</a:t>
            </a:r>
          </a:p>
        </p:txBody>
      </p:sp>
      <p:cxnSp>
        <p:nvCxnSpPr>
          <p:cNvPr id="242" name="Connector Launch" title="Connecter Line">
            <a:extLst>
              <a:ext uri="{FF2B5EF4-FFF2-40B4-BE49-F238E27FC236}">
                <a16:creationId xmlns:a16="http://schemas.microsoft.com/office/drawing/2014/main" id="{B9C1D786-BB48-4CC7-8273-A3DF0DFCB266}"/>
              </a:ext>
            </a:extLst>
          </p:cNvPr>
          <p:cNvCxnSpPr>
            <a:cxnSpLocks/>
            <a:endCxn id="236" idx="0"/>
          </p:cNvCxnSpPr>
          <p:nvPr/>
        </p:nvCxnSpPr>
        <p:spPr>
          <a:xfrm flipH="1">
            <a:off x="11301571" y="3428996"/>
            <a:ext cx="4" cy="554531"/>
          </a:xfrm>
          <a:prstGeom prst="line">
            <a:avLst/>
          </a:prstGeom>
          <a:ln>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35" name="Launch Graphic" title="Launch Graphic">
            <a:extLst>
              <a:ext uri="{FF2B5EF4-FFF2-40B4-BE49-F238E27FC236}">
                <a16:creationId xmlns:a16="http://schemas.microsoft.com/office/drawing/2014/main" id="{EE7BDC36-5F29-455C-B739-3B266E64CA8C}"/>
              </a:ext>
            </a:extLst>
          </p:cNvPr>
          <p:cNvGrpSpPr/>
          <p:nvPr/>
        </p:nvGrpSpPr>
        <p:grpSpPr>
          <a:xfrm>
            <a:off x="10961301" y="3983527"/>
            <a:ext cx="680539" cy="680539"/>
            <a:chOff x="10961301" y="3355525"/>
            <a:chExt cx="680539" cy="680539"/>
          </a:xfrm>
        </p:grpSpPr>
        <p:sp>
          <p:nvSpPr>
            <p:cNvPr id="236" name="Oval 235" title="Launch Circle">
              <a:extLst>
                <a:ext uri="{FF2B5EF4-FFF2-40B4-BE49-F238E27FC236}">
                  <a16:creationId xmlns:a16="http://schemas.microsoft.com/office/drawing/2014/main" id="{C2680208-3C44-427A-8695-8FD5BD8AAF59}"/>
                </a:ext>
              </a:extLst>
            </p:cNvPr>
            <p:cNvSpPr/>
            <p:nvPr/>
          </p:nvSpPr>
          <p:spPr>
            <a:xfrm>
              <a:off x="10961301" y="3355525"/>
              <a:ext cx="680539" cy="68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237" name="Graphic 236" title="Launch Icon">
              <a:extLst>
                <a:ext uri="{FF2B5EF4-FFF2-40B4-BE49-F238E27FC236}">
                  <a16:creationId xmlns:a16="http://schemas.microsoft.com/office/drawing/2014/main" id="{4ADF9E33-C612-4489-A970-8A8264C44F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2868" y="3548145"/>
              <a:ext cx="235505" cy="315487"/>
            </a:xfrm>
            <a:prstGeom prst="rect">
              <a:avLst/>
            </a:prstGeom>
          </p:spPr>
        </p:pic>
      </p:grpSp>
      <p:grpSp>
        <p:nvGrpSpPr>
          <p:cNvPr id="238" name="Text Milestone Launch" title="Item Text">
            <a:extLst>
              <a:ext uri="{FF2B5EF4-FFF2-40B4-BE49-F238E27FC236}">
                <a16:creationId xmlns:a16="http://schemas.microsoft.com/office/drawing/2014/main" id="{5B8632A9-13B7-425C-908B-4D706C125BED}"/>
              </a:ext>
            </a:extLst>
          </p:cNvPr>
          <p:cNvGrpSpPr/>
          <p:nvPr/>
        </p:nvGrpSpPr>
        <p:grpSpPr>
          <a:xfrm>
            <a:off x="9768171" y="4755806"/>
            <a:ext cx="2553094" cy="1485777"/>
            <a:chOff x="10204350" y="4784394"/>
            <a:chExt cx="1957360" cy="991427"/>
          </a:xfrm>
        </p:grpSpPr>
        <p:sp>
          <p:nvSpPr>
            <p:cNvPr id="239" name="TextBox 238">
              <a:extLst>
                <a:ext uri="{FF2B5EF4-FFF2-40B4-BE49-F238E27FC236}">
                  <a16:creationId xmlns:a16="http://schemas.microsoft.com/office/drawing/2014/main" id="{91D454EC-4400-4DAC-9F48-C016E301B8D4}"/>
                </a:ext>
              </a:extLst>
            </p:cNvPr>
            <p:cNvSpPr txBox="1"/>
            <p:nvPr/>
          </p:nvSpPr>
          <p:spPr>
            <a:xfrm>
              <a:off x="10217024" y="4784394"/>
              <a:ext cx="1944686" cy="276999"/>
            </a:xfrm>
            <a:prstGeom prst="rect">
              <a:avLst/>
            </a:prstGeom>
            <a:noFill/>
          </p:spPr>
          <p:txBody>
            <a:bodyPr wrap="square" lIns="0" tIns="0" rIns="0" bIns="0" rtlCol="0">
              <a:spAutoFit/>
            </a:bodyPr>
            <a:lstStyle/>
            <a:p>
              <a:pPr algn="ctr"/>
              <a:r>
                <a:rPr lang="en-ZA" dirty="0"/>
                <a:t>Final Project Review</a:t>
              </a:r>
            </a:p>
          </p:txBody>
        </p:sp>
        <p:sp>
          <p:nvSpPr>
            <p:cNvPr id="240" name="TextBox 239">
              <a:extLst>
                <a:ext uri="{FF2B5EF4-FFF2-40B4-BE49-F238E27FC236}">
                  <a16:creationId xmlns:a16="http://schemas.microsoft.com/office/drawing/2014/main" id="{373BC807-CB25-43DF-B8C7-A5319C0C7977}"/>
                </a:ext>
              </a:extLst>
            </p:cNvPr>
            <p:cNvSpPr txBox="1"/>
            <p:nvPr/>
          </p:nvSpPr>
          <p:spPr>
            <a:xfrm>
              <a:off x="10204350" y="5089110"/>
              <a:ext cx="1767840" cy="431283"/>
            </a:xfrm>
            <a:prstGeom prst="rect">
              <a:avLst/>
            </a:prstGeom>
            <a:noFill/>
          </p:spPr>
          <p:txBody>
            <a:bodyPr wrap="square" lIns="0" tIns="0" rIns="0" bIns="0" rtlCol="0">
              <a:spAutoFit/>
            </a:bodyPr>
            <a:lstStyle/>
            <a:p>
              <a:pPr algn="just"/>
              <a:r>
                <a:rPr lang="en-ZA" sz="1400" b="1" dirty="0"/>
                <a:t>Demonstrating and Display of the final tool with Project Report</a:t>
              </a:r>
            </a:p>
          </p:txBody>
        </p:sp>
        <p:sp>
          <p:nvSpPr>
            <p:cNvPr id="241" name="TextBox 240">
              <a:extLst>
                <a:ext uri="{FF2B5EF4-FFF2-40B4-BE49-F238E27FC236}">
                  <a16:creationId xmlns:a16="http://schemas.microsoft.com/office/drawing/2014/main" id="{9E18F431-86F4-4785-AA79-B80D10241897}"/>
                </a:ext>
              </a:extLst>
            </p:cNvPr>
            <p:cNvSpPr txBox="1"/>
            <p:nvPr/>
          </p:nvSpPr>
          <p:spPr>
            <a:xfrm>
              <a:off x="10217024" y="5579081"/>
              <a:ext cx="1779261" cy="196740"/>
            </a:xfrm>
            <a:prstGeom prst="rect">
              <a:avLst/>
            </a:prstGeom>
            <a:noFill/>
          </p:spPr>
          <p:txBody>
            <a:bodyPr wrap="square" lIns="0" tIns="0" rIns="0" bIns="0" rtlCol="0">
              <a:noAutofit/>
            </a:bodyPr>
            <a:lstStyle/>
            <a:p>
              <a:pPr algn="ctr"/>
              <a:r>
                <a:rPr lang="en-ZA" sz="1200" dirty="0">
                  <a:solidFill>
                    <a:schemeClr val="tx1">
                      <a:lumMod val="75000"/>
                      <a:lumOff val="25000"/>
                    </a:schemeClr>
                  </a:solidFill>
                </a:rPr>
                <a:t>Dec 2021</a:t>
              </a:r>
            </a:p>
          </p:txBody>
        </p:sp>
      </p:grpSp>
    </p:spTree>
    <p:extLst>
      <p:ext uri="{BB962C8B-B14F-4D97-AF65-F5344CB8AC3E}">
        <p14:creationId xmlns:p14="http://schemas.microsoft.com/office/powerpoint/2010/main" val="295967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26220" y="98104"/>
            <a:ext cx="4288094" cy="428809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ooks">
            <a:extLst>
              <a:ext uri="{FF2B5EF4-FFF2-40B4-BE49-F238E27FC236}">
                <a16:creationId xmlns:a16="http://schemas.microsoft.com/office/drawing/2014/main" id="{61E6D95D-B882-4957-88E6-1B0D4AD752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9471" y="941355"/>
            <a:ext cx="2601592" cy="2601592"/>
          </a:xfrm>
          <a:prstGeom prst="rect">
            <a:avLst/>
          </a:prstGeom>
        </p:spPr>
      </p:pic>
      <p:grpSp>
        <p:nvGrpSpPr>
          <p:cNvPr id="52" name="Group 51">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1848" y="2813300"/>
            <a:ext cx="3757487" cy="3757487"/>
            <a:chOff x="1881974" y="1174396"/>
            <a:chExt cx="5290997" cy="5290997"/>
          </a:xfrm>
        </p:grpSpPr>
        <p:sp>
          <p:nvSpPr>
            <p:cNvPr id="53" name="Oval 52">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Oval 55">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350" y="2762501"/>
            <a:ext cx="3744592" cy="374459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5F924D-35F5-495E-A853-EF7A065A1ADE}"/>
              </a:ext>
            </a:extLst>
          </p:cNvPr>
          <p:cNvSpPr>
            <a:spLocks noGrp="1"/>
          </p:cNvSpPr>
          <p:nvPr>
            <p:ph type="title"/>
          </p:nvPr>
        </p:nvSpPr>
        <p:spPr>
          <a:xfrm>
            <a:off x="702591" y="3404608"/>
            <a:ext cx="3520789" cy="2666087"/>
          </a:xfrm>
        </p:spPr>
        <p:txBody>
          <a:bodyPr vert="horz" lIns="91440" tIns="45720" rIns="91440" bIns="45720" rtlCol="0" anchor="ctr">
            <a:normAutofit/>
          </a:bodyPr>
          <a:lstStyle/>
          <a:p>
            <a:pPr algn="ctr"/>
            <a:r>
              <a:rPr lang="en-US" kern="1200">
                <a:solidFill>
                  <a:schemeClr val="bg1"/>
                </a:solidFill>
                <a:latin typeface="+mj-lt"/>
                <a:ea typeface="+mj-ea"/>
                <a:cs typeface="+mj-cs"/>
              </a:rPr>
              <a:t>References</a:t>
            </a:r>
          </a:p>
        </p:txBody>
      </p:sp>
      <p:grpSp>
        <p:nvGrpSpPr>
          <p:cNvPr id="58"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59" name="Freeform: Shape 58">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62"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0915" y="4748271"/>
            <a:ext cx="1330536" cy="1330521"/>
            <a:chOff x="5734037" y="3067039"/>
            <a:chExt cx="724483" cy="724489"/>
          </a:xfrm>
          <a:solidFill>
            <a:schemeClr val="bg1"/>
          </a:solidFill>
        </p:grpSpPr>
        <p:sp>
          <p:nvSpPr>
            <p:cNvPr id="63" name="Freeform: Shape 62">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BC59524F-01F4-44DC-A22A-914705B68CC6}"/>
              </a:ext>
            </a:extLst>
          </p:cNvPr>
          <p:cNvSpPr txBox="1"/>
          <p:nvPr/>
        </p:nvSpPr>
        <p:spPr>
          <a:xfrm>
            <a:off x="6821736" y="1193476"/>
            <a:ext cx="4974771"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90000"/>
              </a:lnSpc>
              <a:spcBef>
                <a:spcPts val="1000"/>
              </a:spcBef>
              <a:buFont typeface="Arial" panose="020B0604020202020204" pitchFamily="34" charset="0"/>
              <a:buChar char="•"/>
            </a:pPr>
            <a:r>
              <a:rPr lang="en-US" sz="2400" dirty="0">
                <a:solidFill>
                  <a:schemeClr val="bg1"/>
                </a:solidFill>
                <a:hlinkClick r:id="rId4">
                  <a:extLst>
                    <a:ext uri="{A12FA001-AC4F-418D-AE19-62706E023703}">
                      <ahyp:hlinkClr xmlns:ahyp="http://schemas.microsoft.com/office/drawing/2018/hyperlinkcolor" val="tx"/>
                    </a:ext>
                  </a:extLst>
                </a:hlinkClick>
              </a:rPr>
              <a:t>https://docs.python.org/3/</a:t>
            </a:r>
            <a:endParaRPr lang="en-US" sz="2400">
              <a:solidFill>
                <a:schemeClr val="bg1"/>
              </a:solidFill>
              <a:cs typeface="Calibri"/>
            </a:endParaRPr>
          </a:p>
          <a:p>
            <a:pPr marL="285750" indent="-228600" defTabSz="914400">
              <a:lnSpc>
                <a:spcPct val="90000"/>
              </a:lnSpc>
              <a:spcBef>
                <a:spcPts val="1000"/>
              </a:spcBef>
              <a:buFont typeface="Arial" panose="020B0604020202020204" pitchFamily="34" charset="0"/>
              <a:buChar char="•"/>
            </a:pPr>
            <a:r>
              <a:rPr lang="en-US" sz="2400" dirty="0">
                <a:solidFill>
                  <a:schemeClr val="bg1"/>
                </a:solidFill>
                <a:hlinkClick r:id="rId5">
                  <a:extLst>
                    <a:ext uri="{A12FA001-AC4F-418D-AE19-62706E023703}">
                      <ahyp:hlinkClr xmlns:ahyp="http://schemas.microsoft.com/office/drawing/2018/hyperlinkcolor" val="tx"/>
                    </a:ext>
                  </a:extLst>
                </a:hlinkClick>
              </a:rPr>
              <a:t>https://www.geeksforgeeks.org/</a:t>
            </a:r>
            <a:endParaRPr lang="en-US" sz="2400">
              <a:solidFill>
                <a:schemeClr val="bg1"/>
              </a:solidFill>
              <a:cs typeface="Calibri"/>
            </a:endParaRPr>
          </a:p>
          <a:p>
            <a:pPr marL="285750" indent="-228600" defTabSz="914400">
              <a:lnSpc>
                <a:spcPct val="90000"/>
              </a:lnSpc>
              <a:spcBef>
                <a:spcPts val="1000"/>
              </a:spcBef>
              <a:buFont typeface="Arial" panose="020B0604020202020204" pitchFamily="34" charset="0"/>
              <a:buChar char="•"/>
            </a:pPr>
            <a:r>
              <a:rPr lang="en-US" sz="2400" dirty="0">
                <a:solidFill>
                  <a:schemeClr val="bg1"/>
                </a:solidFill>
                <a:hlinkClick r:id="rId6">
                  <a:extLst>
                    <a:ext uri="{A12FA001-AC4F-418D-AE19-62706E023703}">
                      <ahyp:hlinkClr xmlns:ahyp="http://schemas.microsoft.com/office/drawing/2018/hyperlinkcolor" val="tx"/>
                    </a:ext>
                  </a:extLst>
                </a:hlinkClick>
              </a:rPr>
              <a:t>https://github.com/</a:t>
            </a:r>
            <a:endParaRPr lang="en-US" sz="2400">
              <a:solidFill>
                <a:schemeClr val="bg1"/>
              </a:solidFill>
              <a:cs typeface="Calibri"/>
            </a:endParaRPr>
          </a:p>
          <a:p>
            <a:pPr marL="285750" indent="-228600" defTabSz="914400">
              <a:lnSpc>
                <a:spcPct val="90000"/>
              </a:lnSpc>
              <a:spcBef>
                <a:spcPts val="1000"/>
              </a:spcBef>
              <a:buFont typeface="Arial" panose="020B0604020202020204" pitchFamily="34" charset="0"/>
              <a:buChar char="•"/>
            </a:pPr>
            <a:r>
              <a:rPr lang="en-US" sz="2400" dirty="0">
                <a:solidFill>
                  <a:schemeClr val="bg1"/>
                </a:solidFill>
                <a:hlinkClick r:id="rId7">
                  <a:extLst>
                    <a:ext uri="{A12FA001-AC4F-418D-AE19-62706E023703}">
                      <ahyp:hlinkClr xmlns:ahyp="http://schemas.microsoft.com/office/drawing/2018/hyperlinkcolor" val="tx"/>
                    </a:ext>
                  </a:extLst>
                </a:hlinkClick>
              </a:rPr>
              <a:t>https://www.google.co.in/</a:t>
            </a:r>
            <a:endParaRPr lang="en-US" sz="2400">
              <a:solidFill>
                <a:schemeClr val="bg1"/>
              </a:solidFill>
              <a:cs typeface="Calibri"/>
            </a:endParaRPr>
          </a:p>
        </p:txBody>
      </p:sp>
    </p:spTree>
    <p:extLst>
      <p:ext uri="{BB962C8B-B14F-4D97-AF65-F5344CB8AC3E}">
        <p14:creationId xmlns:p14="http://schemas.microsoft.com/office/powerpoint/2010/main" val="988499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74FB0564-5FEE-45AB-8CAF-D4F4A1C6A38D}"/>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b="1" kern="1200" dirty="0">
                <a:solidFill>
                  <a:schemeClr val="bg1"/>
                </a:solidFill>
                <a:latin typeface="+mj-lt"/>
                <a:ea typeface="+mj-ea"/>
                <a:cs typeface="+mj-cs"/>
              </a:rPr>
              <a:t>THANK YOU</a:t>
            </a:r>
          </a:p>
        </p:txBody>
      </p:sp>
    </p:spTree>
    <p:extLst>
      <p:ext uri="{BB962C8B-B14F-4D97-AF65-F5344CB8AC3E}">
        <p14:creationId xmlns:p14="http://schemas.microsoft.com/office/powerpoint/2010/main" val="474221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ext, night sky&#10;&#10;Description automatically generated">
            <a:extLst>
              <a:ext uri="{FF2B5EF4-FFF2-40B4-BE49-F238E27FC236}">
                <a16:creationId xmlns:a16="http://schemas.microsoft.com/office/drawing/2014/main" id="{53BE2ECD-FE50-4A4B-B0F1-19C7B13F6D16}"/>
              </a:ext>
            </a:extLst>
          </p:cNvPr>
          <p:cNvPicPr>
            <a:picLocks noChangeAspect="1"/>
          </p:cNvPicPr>
          <p:nvPr/>
        </p:nvPicPr>
        <p:blipFill rotWithShape="1">
          <a:blip r:embed="rId2">
            <a:alphaModFix amt="35000"/>
          </a:blip>
          <a:srcRect t="11412" b="4319"/>
          <a:stretch/>
        </p:blipFill>
        <p:spPr>
          <a:xfrm>
            <a:off x="20" y="10"/>
            <a:ext cx="12191980" cy="6857990"/>
          </a:xfrm>
          <a:prstGeom prst="rect">
            <a:avLst/>
          </a:prstGeom>
        </p:spPr>
      </p:pic>
      <p:sp>
        <p:nvSpPr>
          <p:cNvPr id="2" name="Title 1">
            <a:extLst>
              <a:ext uri="{FF2B5EF4-FFF2-40B4-BE49-F238E27FC236}">
                <a16:creationId xmlns:a16="http://schemas.microsoft.com/office/drawing/2014/main" id="{E6DB8BBB-D663-4760-9455-02A76D9B31D7}"/>
              </a:ext>
            </a:extLst>
          </p:cNvPr>
          <p:cNvSpPr>
            <a:spLocks noGrp="1"/>
          </p:cNvSpPr>
          <p:nvPr>
            <p:ph type="title"/>
          </p:nvPr>
        </p:nvSpPr>
        <p:spPr>
          <a:xfrm>
            <a:off x="824238" y="353396"/>
            <a:ext cx="10772775" cy="1658198"/>
          </a:xfrm>
        </p:spPr>
        <p:txBody>
          <a:bodyPr vert="horz" lIns="91440" tIns="45720" rIns="91440" bIns="45720" rtlCol="0" anchor="b">
            <a:normAutofit/>
          </a:bodyPr>
          <a:lstStyle/>
          <a:p>
            <a:r>
              <a:rPr lang="en-IN" sz="5400" b="1" dirty="0">
                <a:ea typeface="+mj-lt"/>
                <a:cs typeface="+mj-lt"/>
              </a:rPr>
              <a:t>INTRODUCTION</a:t>
            </a:r>
            <a:endParaRPr lang="en-IN" sz="5400" b="1" dirty="0">
              <a:cs typeface="Calibri Light" panose="020F0302020204030204"/>
            </a:endParaRPr>
          </a:p>
        </p:txBody>
      </p:sp>
      <p:sp>
        <p:nvSpPr>
          <p:cNvPr id="3" name="Content Placeholder 2">
            <a:extLst>
              <a:ext uri="{FF2B5EF4-FFF2-40B4-BE49-F238E27FC236}">
                <a16:creationId xmlns:a16="http://schemas.microsoft.com/office/drawing/2014/main" id="{E098F78C-7548-4099-A8A3-A7F7EB98128D}"/>
              </a:ext>
            </a:extLst>
          </p:cNvPr>
          <p:cNvSpPr>
            <a:spLocks noGrp="1"/>
          </p:cNvSpPr>
          <p:nvPr>
            <p:ph idx="1"/>
          </p:nvPr>
        </p:nvSpPr>
        <p:spPr>
          <a:xfrm>
            <a:off x="488508" y="2004978"/>
            <a:ext cx="10920739" cy="3985391"/>
          </a:xfrm>
        </p:spPr>
        <p:txBody>
          <a:bodyPr vert="horz" lIns="91440" tIns="45720" rIns="91440" bIns="45720" rtlCol="0" anchor="t">
            <a:noAutofit/>
          </a:bodyPr>
          <a:lstStyle/>
          <a:p>
            <a:endParaRPr lang="en-US">
              <a:solidFill>
                <a:schemeClr val="tx1"/>
              </a:solidFill>
              <a:latin typeface="Arial"/>
              <a:ea typeface="+mn-lt"/>
              <a:cs typeface="Arial"/>
            </a:endParaRPr>
          </a:p>
          <a:p>
            <a:pPr marL="285750" indent="-285750">
              <a:buFont typeface="Arial"/>
              <a:buChar char="•"/>
            </a:pPr>
            <a:r>
              <a:rPr lang="en-US" sz="2400" b="1" dirty="0">
                <a:ea typeface="+mn-lt"/>
                <a:cs typeface="+mn-lt"/>
              </a:rPr>
              <a:t>Data Hiding </a:t>
            </a:r>
            <a:r>
              <a:rPr lang="en-US" sz="2400" dirty="0">
                <a:ea typeface="+mn-lt"/>
                <a:cs typeface="+mn-lt"/>
              </a:rPr>
              <a:t>- It is the practice of protecting digital information from unauthorized access, or theft throughout its entire lifecycle by hiding it using different means of techniques.</a:t>
            </a:r>
          </a:p>
          <a:p>
            <a:pPr marL="285750" indent="-285750">
              <a:buFont typeface="Arial"/>
              <a:buChar char="•"/>
            </a:pPr>
            <a:r>
              <a:rPr lang="en-IN" sz="2400" dirty="0">
                <a:ea typeface="+mn-lt"/>
                <a:cs typeface="+mn-lt"/>
              </a:rPr>
              <a:t>Some of them are </a:t>
            </a:r>
            <a:r>
              <a:rPr lang="en-US" sz="2400" dirty="0">
                <a:ea typeface="+mn-lt"/>
                <a:cs typeface="+mn-lt"/>
              </a:rPr>
              <a:t>cryptography, steganography, hashing, tokenization and many more, that protects and hide data across all applications and platforms.</a:t>
            </a:r>
            <a:r>
              <a:rPr lang="en-IN" sz="2400" dirty="0">
                <a:ea typeface="+mn-lt"/>
                <a:cs typeface="+mn-lt"/>
              </a:rPr>
              <a:t> </a:t>
            </a:r>
            <a:endParaRPr lang="en-US" sz="2400" dirty="0">
              <a:ea typeface="+mn-lt"/>
              <a:cs typeface="+mn-lt"/>
            </a:endParaRPr>
          </a:p>
          <a:p>
            <a:pPr marL="285750" indent="-285750">
              <a:buFont typeface="Arial"/>
              <a:buChar char="•"/>
            </a:pPr>
            <a:r>
              <a:rPr lang="en-US" sz="2400" dirty="0">
                <a:ea typeface="+mn-lt"/>
                <a:cs typeface="+mn-lt"/>
              </a:rPr>
              <a:t>Our project </a:t>
            </a:r>
            <a:r>
              <a:rPr lang="en-IN" sz="2400" dirty="0">
                <a:ea typeface="+mn-lt"/>
                <a:cs typeface="+mn-lt"/>
              </a:rPr>
              <a:t>will combine two of the above-mentioned techniques i.e., </a:t>
            </a:r>
            <a:r>
              <a:rPr lang="en-US" sz="2400" dirty="0">
                <a:ea typeface="+mn-lt"/>
                <a:cs typeface="+mn-lt"/>
              </a:rPr>
              <a:t>cryptography and steganography</a:t>
            </a:r>
            <a:r>
              <a:rPr lang="en-US" sz="2800" dirty="0">
                <a:ea typeface="+mn-lt"/>
                <a:cs typeface="+mn-lt"/>
              </a:rPr>
              <a:t>.</a:t>
            </a:r>
            <a:endParaRPr lang="en-US" sz="2800">
              <a:cs typeface="Calibri"/>
            </a:endParaRPr>
          </a:p>
        </p:txBody>
      </p:sp>
    </p:spTree>
    <p:extLst>
      <p:ext uri="{BB962C8B-B14F-4D97-AF65-F5344CB8AC3E}">
        <p14:creationId xmlns:p14="http://schemas.microsoft.com/office/powerpoint/2010/main" val="17451245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PU with binary numbers and blueprint">
            <a:extLst>
              <a:ext uri="{FF2B5EF4-FFF2-40B4-BE49-F238E27FC236}">
                <a16:creationId xmlns:a16="http://schemas.microsoft.com/office/drawing/2014/main" id="{01113716-5AE3-4030-AF36-71CAE2ADE09D}"/>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52A7708-E229-4BE9-BBDB-EA8A41904E60}"/>
              </a:ext>
            </a:extLst>
          </p:cNvPr>
          <p:cNvSpPr>
            <a:spLocks noGrp="1"/>
          </p:cNvSpPr>
          <p:nvPr>
            <p:ph type="title"/>
          </p:nvPr>
        </p:nvSpPr>
        <p:spPr/>
        <p:txBody>
          <a:bodyPr vert="horz" lIns="91440" tIns="45720" rIns="91440" bIns="45720" rtlCol="0" anchor="ctr">
            <a:normAutofit/>
          </a:bodyPr>
          <a:lstStyle/>
          <a:p>
            <a:r>
              <a:rPr lang="en-US" sz="4400" b="1" dirty="0"/>
              <a:t>Why</a:t>
            </a:r>
            <a:r>
              <a:rPr lang="en-US" b="1" dirty="0"/>
              <a:t> </a:t>
            </a:r>
            <a:r>
              <a:rPr lang="en-US" sz="4400" b="1" dirty="0"/>
              <a:t>and what is Cryptography ?</a:t>
            </a:r>
            <a:endParaRPr lang="en-US" dirty="0">
              <a:cs typeface="Calibri Light" panose="020F0302020204030204"/>
            </a:endParaRPr>
          </a:p>
        </p:txBody>
      </p:sp>
      <p:sp>
        <p:nvSpPr>
          <p:cNvPr id="14" name="Content Placeholder 2">
            <a:extLst>
              <a:ext uri="{FF2B5EF4-FFF2-40B4-BE49-F238E27FC236}">
                <a16:creationId xmlns:a16="http://schemas.microsoft.com/office/drawing/2014/main" id="{0C363F87-3009-48C8-91D3-5BDE6D184A41}"/>
              </a:ext>
            </a:extLst>
          </p:cNvPr>
          <p:cNvSpPr>
            <a:spLocks noGrp="1"/>
          </p:cNvSpPr>
          <p:nvPr/>
        </p:nvSpPr>
        <p:spPr>
          <a:xfrm>
            <a:off x="676656" y="2387461"/>
            <a:ext cx="10753725" cy="376618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spcBef>
                <a:spcPts val="1000"/>
              </a:spcBef>
            </a:pPr>
            <a:r>
              <a:rPr lang="en-US" b="1" dirty="0">
                <a:solidFill>
                  <a:schemeClr val="tx1"/>
                </a:solidFill>
              </a:rPr>
              <a:t>Cryptography</a:t>
            </a:r>
            <a:r>
              <a:rPr lang="en-US" dirty="0">
                <a:solidFill>
                  <a:schemeClr val="tx1"/>
                </a:solidFill>
              </a:rPr>
              <a:t> — It is the science of converting data into an unreadable form using different techniques that allow only the sender and intended recipient of a message to view its contents.</a:t>
            </a:r>
            <a:endParaRPr lang="en-US">
              <a:solidFill>
                <a:schemeClr val="tx1"/>
              </a:solidFill>
              <a:cs typeface="Calibri Light"/>
            </a:endParaRPr>
          </a:p>
          <a:p>
            <a:pPr>
              <a:spcBef>
                <a:spcPts val="1000"/>
              </a:spcBef>
            </a:pPr>
            <a:r>
              <a:rPr lang="en-US" dirty="0">
                <a:solidFill>
                  <a:schemeClr val="tx1"/>
                </a:solidFill>
              </a:rPr>
              <a:t>When transmitting electronic data, the most common use of cryptography is to encrypt and decrypt email and other plain-text messages.</a:t>
            </a:r>
            <a:endParaRPr lang="en-US">
              <a:solidFill>
                <a:schemeClr val="tx1"/>
              </a:solidFill>
              <a:cs typeface="Calibri Light"/>
            </a:endParaRPr>
          </a:p>
          <a:p>
            <a:pPr>
              <a:spcBef>
                <a:spcPts val="1000"/>
              </a:spcBef>
            </a:pPr>
            <a:r>
              <a:rPr lang="en-US" dirty="0">
                <a:solidFill>
                  <a:schemeClr val="tx1"/>
                </a:solidFill>
              </a:rPr>
              <a:t>We are using AES -256 encryption algorithms which a type of symmetrical block algorithm , which uses a single key for both encryption as well decryption.</a:t>
            </a:r>
            <a:endParaRPr lang="en-US">
              <a:solidFill>
                <a:schemeClr val="tx1"/>
              </a:solidFill>
              <a:cs typeface="Calibri Light"/>
            </a:endParaRPr>
          </a:p>
          <a:p>
            <a:endParaRPr lang="en-US">
              <a:solidFill>
                <a:schemeClr val="tx1"/>
              </a:solidFill>
            </a:endParaRPr>
          </a:p>
        </p:txBody>
      </p:sp>
    </p:spTree>
    <p:extLst>
      <p:ext uri="{BB962C8B-B14F-4D97-AF65-F5344CB8AC3E}">
        <p14:creationId xmlns:p14="http://schemas.microsoft.com/office/powerpoint/2010/main" val="86955647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background of data">
            <a:extLst>
              <a:ext uri="{FF2B5EF4-FFF2-40B4-BE49-F238E27FC236}">
                <a16:creationId xmlns:a16="http://schemas.microsoft.com/office/drawing/2014/main" id="{4302C518-4F20-481E-AB11-6723C2402173}"/>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86E5286-758B-46F9-9282-9ECD9D749763}"/>
              </a:ext>
            </a:extLst>
          </p:cNvPr>
          <p:cNvSpPr>
            <a:spLocks noGrp="1"/>
          </p:cNvSpPr>
          <p:nvPr>
            <p:ph type="title"/>
          </p:nvPr>
        </p:nvSpPr>
        <p:spPr>
          <a:xfrm>
            <a:off x="459669" y="160867"/>
            <a:ext cx="10283591" cy="1479458"/>
          </a:xfrm>
        </p:spPr>
        <p:txBody>
          <a:bodyPr vert="horz" lIns="91440" tIns="45720" rIns="91440" bIns="45720" rtlCol="0" anchor="t">
            <a:normAutofit/>
          </a:bodyPr>
          <a:lstStyle/>
          <a:p>
            <a:r>
              <a:rPr lang="en-US" sz="4400" b="1" dirty="0"/>
              <a:t>Steganography</a:t>
            </a:r>
            <a:r>
              <a:rPr lang="en-US" sz="6000" b="1" dirty="0"/>
              <a:t> </a:t>
            </a:r>
            <a:endParaRPr lang="en-US" sz="6000" dirty="0">
              <a:cs typeface="Calibri Light"/>
            </a:endParaRPr>
          </a:p>
          <a:p>
            <a:endParaRPr lang="en-US" sz="6000" dirty="0">
              <a:solidFill>
                <a:schemeClr val="tx1"/>
              </a:solidFill>
              <a:cs typeface="Calibri Light"/>
            </a:endParaRPr>
          </a:p>
        </p:txBody>
      </p:sp>
      <p:sp>
        <p:nvSpPr>
          <p:cNvPr id="3" name="TextBox 2">
            <a:extLst>
              <a:ext uri="{FF2B5EF4-FFF2-40B4-BE49-F238E27FC236}">
                <a16:creationId xmlns:a16="http://schemas.microsoft.com/office/drawing/2014/main" id="{9BA79FB0-E4F2-4644-9292-FFC295C29BB4}"/>
              </a:ext>
            </a:extLst>
          </p:cNvPr>
          <p:cNvSpPr txBox="1"/>
          <p:nvPr/>
        </p:nvSpPr>
        <p:spPr>
          <a:xfrm>
            <a:off x="215694" y="1870569"/>
            <a:ext cx="11195872" cy="401077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342900" defTabSz="914400">
              <a:lnSpc>
                <a:spcPct val="85000"/>
              </a:lnSpc>
              <a:spcBef>
                <a:spcPts val="1000"/>
              </a:spcBef>
              <a:buFont typeface="Arial"/>
              <a:buChar char="•"/>
            </a:pPr>
            <a:r>
              <a:rPr lang="en-US" sz="2400" b="1" dirty="0"/>
              <a:t>Steganography</a:t>
            </a:r>
            <a:r>
              <a:rPr lang="en-US" sz="2400" dirty="0"/>
              <a:t> — It is the science of </a:t>
            </a:r>
            <a:r>
              <a:rPr lang="en-US" sz="2400" i="1" dirty="0"/>
              <a:t>hiding</a:t>
            </a:r>
            <a:r>
              <a:rPr lang="en-US" sz="2400" dirty="0"/>
              <a:t> information. In cryptography we make data unreadable by a third party whereas the goal of steganography is to hide the data to avoid any suspicion from a third party. </a:t>
            </a:r>
            <a:endParaRPr lang="en-US" sz="2400">
              <a:cs typeface="Calibri Light"/>
            </a:endParaRPr>
          </a:p>
          <a:p>
            <a:pPr marL="342900" indent="-342900" defTabSz="914400">
              <a:lnSpc>
                <a:spcPct val="85000"/>
              </a:lnSpc>
              <a:spcBef>
                <a:spcPts val="1000"/>
              </a:spcBef>
              <a:buFont typeface="Arial"/>
              <a:buChar char="•"/>
            </a:pPr>
            <a:r>
              <a:rPr lang="en-US" sz="2400" dirty="0"/>
              <a:t>In steganography we hide some confidential files into an ordinary file or non- secret file in order to avoid detection.</a:t>
            </a:r>
            <a:endParaRPr lang="en-US" sz="2400">
              <a:cs typeface="Calibri Light"/>
            </a:endParaRPr>
          </a:p>
          <a:p>
            <a:pPr marL="342900" indent="-342900" defTabSz="914400">
              <a:lnSpc>
                <a:spcPct val="85000"/>
              </a:lnSpc>
              <a:spcBef>
                <a:spcPts val="1000"/>
              </a:spcBef>
              <a:buFont typeface="Arial"/>
              <a:buChar char="•"/>
            </a:pPr>
            <a:r>
              <a:rPr lang="en-US" sz="2400" dirty="0"/>
              <a:t>It is a process of embedding a secret piece of data within a text, picture, audio or video.</a:t>
            </a:r>
            <a:endParaRPr lang="en-US" sz="2400">
              <a:cs typeface="Calibri Light"/>
            </a:endParaRPr>
          </a:p>
          <a:p>
            <a:pPr marL="342900" indent="-342900" defTabSz="914400">
              <a:lnSpc>
                <a:spcPct val="85000"/>
              </a:lnSpc>
              <a:spcBef>
                <a:spcPts val="1000"/>
              </a:spcBef>
              <a:buFont typeface="Arial"/>
              <a:buChar char="•"/>
            </a:pPr>
            <a:r>
              <a:rPr lang="en-US" sz="2400" dirty="0"/>
              <a:t>We are using image steganography.</a:t>
            </a:r>
            <a:endParaRPr lang="en-US" sz="2400">
              <a:cs typeface="Calibri Light"/>
            </a:endParaRPr>
          </a:p>
        </p:txBody>
      </p:sp>
    </p:spTree>
    <p:extLst>
      <p:ext uri="{BB962C8B-B14F-4D97-AF65-F5344CB8AC3E}">
        <p14:creationId xmlns:p14="http://schemas.microsoft.com/office/powerpoint/2010/main" val="12549089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blurred public library with bookshelves">
            <a:extLst>
              <a:ext uri="{FF2B5EF4-FFF2-40B4-BE49-F238E27FC236}">
                <a16:creationId xmlns:a16="http://schemas.microsoft.com/office/drawing/2014/main" id="{AD5A66AC-C5F9-438E-B77C-507E90CE2D5D}"/>
              </a:ext>
            </a:extLst>
          </p:cNvPr>
          <p:cNvPicPr>
            <a:picLocks noChangeAspect="1"/>
          </p:cNvPicPr>
          <p:nvPr/>
        </p:nvPicPr>
        <p:blipFill rotWithShape="1">
          <a:blip r:embed="rId2">
            <a:alphaModFix amt="35000"/>
          </a:blip>
          <a:srcRect t="2769" r="-2" b="12958"/>
          <a:stretch/>
        </p:blipFill>
        <p:spPr>
          <a:xfrm>
            <a:off x="20" y="10"/>
            <a:ext cx="12191980" cy="6857990"/>
          </a:xfrm>
          <a:prstGeom prst="rect">
            <a:avLst/>
          </a:prstGeom>
        </p:spPr>
      </p:pic>
      <p:sp>
        <p:nvSpPr>
          <p:cNvPr id="2" name="Title 1">
            <a:extLst>
              <a:ext uri="{FF2B5EF4-FFF2-40B4-BE49-F238E27FC236}">
                <a16:creationId xmlns:a16="http://schemas.microsoft.com/office/drawing/2014/main" id="{A2403B4F-CF73-4EF4-9DC2-BF3E4CDF500B}"/>
              </a:ext>
            </a:extLst>
          </p:cNvPr>
          <p:cNvSpPr>
            <a:spLocks noGrp="1"/>
          </p:cNvSpPr>
          <p:nvPr>
            <p:ph type="title"/>
          </p:nvPr>
        </p:nvSpPr>
        <p:spPr>
          <a:xfrm>
            <a:off x="371604" y="231500"/>
            <a:ext cx="10866072" cy="715941"/>
          </a:xfrm>
        </p:spPr>
        <p:txBody>
          <a:bodyPr vert="horz" lIns="91440" tIns="45720" rIns="91440" bIns="45720" rtlCol="0" anchor="ctr">
            <a:normAutofit fontScale="90000"/>
          </a:bodyPr>
          <a:lstStyle/>
          <a:p>
            <a:pPr algn="ctr"/>
            <a:r>
              <a:rPr lang="en-US" sz="4800" b="1" dirty="0"/>
              <a:t>Literature Review</a:t>
            </a:r>
            <a:endParaRPr lang="en-US" sz="4800" dirty="0">
              <a:cs typeface="Calibri Light" panose="020F0302020204030204"/>
            </a:endParaRPr>
          </a:p>
        </p:txBody>
      </p:sp>
      <p:graphicFrame>
        <p:nvGraphicFramePr>
          <p:cNvPr id="8" name="Table 7">
            <a:extLst>
              <a:ext uri="{FF2B5EF4-FFF2-40B4-BE49-F238E27FC236}">
                <a16:creationId xmlns:a16="http://schemas.microsoft.com/office/drawing/2014/main" id="{DFC0B58E-18F5-4717-8DF0-2ACA442344F3}"/>
              </a:ext>
            </a:extLst>
          </p:cNvPr>
          <p:cNvGraphicFramePr>
            <a:graphicFrameLocks noGrp="1"/>
          </p:cNvGraphicFramePr>
          <p:nvPr>
            <p:extLst>
              <p:ext uri="{D42A27DB-BD31-4B8C-83A1-F6EECF244321}">
                <p14:modId xmlns:p14="http://schemas.microsoft.com/office/powerpoint/2010/main" val="2589909881"/>
              </p:ext>
            </p:extLst>
          </p:nvPr>
        </p:nvGraphicFramePr>
        <p:xfrm>
          <a:off x="216089" y="1182805"/>
          <a:ext cx="11806415" cy="5418077"/>
        </p:xfrm>
        <a:graphic>
          <a:graphicData uri="http://schemas.openxmlformats.org/drawingml/2006/table">
            <a:tbl>
              <a:tblPr firstRow="1" firstCol="1" lastRow="1" lastCol="1" bandRow="1" bandCol="1">
                <a:tableStyleId>{7E9639D4-E3E2-4D34-9284-5A2195B3D0D7}</a:tableStyleId>
              </a:tblPr>
              <a:tblGrid>
                <a:gridCol w="589078">
                  <a:extLst>
                    <a:ext uri="{9D8B030D-6E8A-4147-A177-3AD203B41FA5}">
                      <a16:colId xmlns:a16="http://schemas.microsoft.com/office/drawing/2014/main" val="2421722031"/>
                    </a:ext>
                  </a:extLst>
                </a:gridCol>
                <a:gridCol w="1379131">
                  <a:extLst>
                    <a:ext uri="{9D8B030D-6E8A-4147-A177-3AD203B41FA5}">
                      <a16:colId xmlns:a16="http://schemas.microsoft.com/office/drawing/2014/main" val="3919817188"/>
                    </a:ext>
                  </a:extLst>
                </a:gridCol>
                <a:gridCol w="4798395">
                  <a:extLst>
                    <a:ext uri="{9D8B030D-6E8A-4147-A177-3AD203B41FA5}">
                      <a16:colId xmlns:a16="http://schemas.microsoft.com/office/drawing/2014/main" val="1703203710"/>
                    </a:ext>
                  </a:extLst>
                </a:gridCol>
                <a:gridCol w="5039811">
                  <a:extLst>
                    <a:ext uri="{9D8B030D-6E8A-4147-A177-3AD203B41FA5}">
                      <a16:colId xmlns:a16="http://schemas.microsoft.com/office/drawing/2014/main" val="4142771978"/>
                    </a:ext>
                  </a:extLst>
                </a:gridCol>
              </a:tblGrid>
              <a:tr h="501094">
                <a:tc>
                  <a:txBody>
                    <a:bodyPr/>
                    <a:lstStyle/>
                    <a:p>
                      <a:pPr>
                        <a:spcBef>
                          <a:spcPts val="20"/>
                        </a:spcBef>
                      </a:pPr>
                      <a:endParaRPr lang="en-US" sz="1500">
                        <a:effectLst/>
                      </a:endParaRPr>
                    </a:p>
                    <a:p>
                      <a:pPr marL="76200"/>
                      <a:r>
                        <a:rPr lang="en-US" sz="1100" dirty="0">
                          <a:effectLst/>
                        </a:rPr>
                        <a:t>Year</a:t>
                      </a:r>
                      <a:endParaRPr lang="en-US" sz="1500" dirty="0">
                        <a:effectLst/>
                      </a:endParaRPr>
                    </a:p>
                  </a:txBody>
                  <a:tcPr marL="0" marR="0" marT="0" marB="0"/>
                </a:tc>
                <a:tc>
                  <a:txBody>
                    <a:bodyPr/>
                    <a:lstStyle/>
                    <a:p>
                      <a:pPr marL="295275">
                        <a:spcBef>
                          <a:spcPts val="1090"/>
                        </a:spcBef>
                        <a:spcAft>
                          <a:spcPts val="0"/>
                        </a:spcAft>
                      </a:pPr>
                      <a:r>
                        <a:rPr lang="en-US" sz="1200" spc="-15" dirty="0">
                          <a:effectLst/>
                        </a:rPr>
                        <a:t>Au</a:t>
                      </a:r>
                      <a:r>
                        <a:rPr lang="en-US" sz="1200" spc="-10" dirty="0">
                          <a:effectLst/>
                        </a:rPr>
                        <a:t>thor(s)</a:t>
                      </a:r>
                      <a:endParaRPr lang="en-US" sz="1500" dirty="0">
                        <a:effectLst/>
                      </a:endParaRPr>
                    </a:p>
                  </a:txBody>
                  <a:tcPr marL="0" marR="0" marT="0" marB="0" anchor="ctr"/>
                </a:tc>
                <a:tc>
                  <a:txBody>
                    <a:bodyPr/>
                    <a:lstStyle/>
                    <a:p>
                      <a:pPr>
                        <a:spcBef>
                          <a:spcPts val="20"/>
                        </a:spcBef>
                      </a:pPr>
                      <a:endParaRPr lang="en-US" sz="1500">
                        <a:effectLst/>
                      </a:endParaRPr>
                    </a:p>
                    <a:p>
                      <a:pPr marL="4445" algn="ctr"/>
                      <a:r>
                        <a:rPr lang="en-US" sz="1100" spc="-35" dirty="0">
                          <a:effectLst/>
                        </a:rPr>
                        <a:t>N</a:t>
                      </a:r>
                      <a:r>
                        <a:rPr lang="en-US" sz="1100" spc="-40" dirty="0">
                          <a:effectLst/>
                        </a:rPr>
                        <a:t>a</a:t>
                      </a:r>
                      <a:r>
                        <a:rPr lang="en-US" sz="1100" spc="-35" dirty="0">
                          <a:effectLst/>
                        </a:rPr>
                        <a:t>me</a:t>
                      </a:r>
                      <a:endParaRPr lang="en-US" sz="1500" dirty="0">
                        <a:effectLst/>
                      </a:endParaRPr>
                    </a:p>
                  </a:txBody>
                  <a:tcPr marL="0" marR="0" marT="0" marB="0"/>
                </a:tc>
                <a:tc>
                  <a:txBody>
                    <a:bodyPr/>
                    <a:lstStyle/>
                    <a:p>
                      <a:pPr marL="800100">
                        <a:spcBef>
                          <a:spcPts val="1090"/>
                        </a:spcBef>
                        <a:spcAft>
                          <a:spcPts val="0"/>
                        </a:spcAft>
                      </a:pPr>
                      <a:r>
                        <a:rPr lang="en-US" sz="1200" spc="20" dirty="0">
                          <a:effectLst/>
                        </a:rPr>
                        <a:t>D</a:t>
                      </a:r>
                      <a:r>
                        <a:rPr lang="en-US" sz="1200" spc="-10" dirty="0">
                          <a:effectLst/>
                        </a:rPr>
                        <a:t>e</a:t>
                      </a:r>
                      <a:r>
                        <a:rPr lang="en-US" sz="1200" spc="-110" dirty="0">
                          <a:effectLst/>
                        </a:rPr>
                        <a:t>s</a:t>
                      </a:r>
                      <a:r>
                        <a:rPr lang="en-US" sz="1200" spc="-10" dirty="0">
                          <a:effectLst/>
                        </a:rPr>
                        <a:t>c</a:t>
                      </a:r>
                      <a:r>
                        <a:rPr lang="en-US" sz="1200" spc="100" dirty="0">
                          <a:effectLst/>
                        </a:rPr>
                        <a:t>r</a:t>
                      </a:r>
                      <a:r>
                        <a:rPr lang="en-US" sz="1200" spc="-40" dirty="0">
                          <a:effectLst/>
                        </a:rPr>
                        <a:t>i</a:t>
                      </a:r>
                      <a:r>
                        <a:rPr lang="en-US" sz="1200" dirty="0">
                          <a:effectLst/>
                        </a:rPr>
                        <a:t>p</a:t>
                      </a:r>
                      <a:r>
                        <a:rPr lang="en-US" sz="1200" spc="-95" dirty="0">
                          <a:effectLst/>
                        </a:rPr>
                        <a:t>t</a:t>
                      </a:r>
                      <a:r>
                        <a:rPr lang="en-US" sz="1200" dirty="0">
                          <a:effectLst/>
                        </a:rPr>
                        <a:t>ion</a:t>
                      </a:r>
                      <a:endParaRPr lang="en-US" sz="1500" dirty="0">
                        <a:effectLst/>
                      </a:endParaRPr>
                    </a:p>
                  </a:txBody>
                  <a:tcPr marL="0" marR="0" marT="0" marB="0" anchor="ctr"/>
                </a:tc>
                <a:extLst>
                  <a:ext uri="{0D108BD9-81ED-4DB2-BD59-A6C34878D82A}">
                    <a16:rowId xmlns:a16="http://schemas.microsoft.com/office/drawing/2014/main" val="1337577360"/>
                  </a:ext>
                </a:extLst>
              </a:tr>
              <a:tr h="1284053">
                <a:tc>
                  <a:txBody>
                    <a:bodyPr/>
                    <a:lstStyle/>
                    <a:p>
                      <a:pPr marL="85725">
                        <a:lnSpc>
                          <a:spcPts val="1355"/>
                        </a:lnSpc>
                      </a:pPr>
                      <a:r>
                        <a:rPr lang="en-US" sz="1200" dirty="0">
                          <a:effectLst/>
                        </a:rPr>
                        <a:t>2</a:t>
                      </a:r>
                      <a:r>
                        <a:rPr lang="en-US" sz="1200" spc="115" dirty="0">
                          <a:effectLst/>
                        </a:rPr>
                        <a:t>015</a:t>
                      </a:r>
                      <a:endParaRPr lang="en-US" sz="1200" spc="-275" dirty="0">
                        <a:effectLst/>
                      </a:endParaRPr>
                    </a:p>
                  </a:txBody>
                  <a:tcPr marL="0" marR="0" marT="0" marB="0" anchor="ctr"/>
                </a:tc>
                <a:tc>
                  <a:txBody>
                    <a:bodyPr/>
                    <a:lstStyle/>
                    <a:p>
                      <a:pPr marL="85725">
                        <a:lnSpc>
                          <a:spcPts val="1355"/>
                        </a:lnSpc>
                      </a:pPr>
                      <a:r>
                        <a:rPr lang="en-US" sz="1200" spc="15" dirty="0">
                          <a:effectLst/>
                        </a:rPr>
                        <a:t>D.</a:t>
                      </a:r>
                      <a:r>
                        <a:rPr lang="en-US" sz="1200" spc="-105" dirty="0">
                          <a:effectLst/>
                        </a:rPr>
                        <a:t> </a:t>
                      </a:r>
                      <a:r>
                        <a:rPr lang="en-US" sz="1200" spc="10" dirty="0">
                          <a:effectLst/>
                        </a:rPr>
                        <a:t>D</a:t>
                      </a:r>
                      <a:r>
                        <a:rPr lang="en-US" sz="1200" spc="5" dirty="0">
                          <a:effectLst/>
                        </a:rPr>
                        <a:t>ebnat</a:t>
                      </a:r>
                      <a:r>
                        <a:rPr lang="en-US" sz="1200" spc="10" dirty="0">
                          <a:effectLst/>
                        </a:rPr>
                        <a:t>h</a:t>
                      </a:r>
                      <a:r>
                        <a:rPr lang="en-US" sz="1200" dirty="0">
                          <a:effectLst/>
                        </a:rPr>
                        <a:t> </a:t>
                      </a:r>
                      <a:r>
                        <a:rPr lang="en-US" sz="1200" spc="-45" dirty="0">
                          <a:effectLst/>
                        </a:rPr>
                        <a:t>e</a:t>
                      </a:r>
                      <a:r>
                        <a:rPr lang="en-US" sz="1200" spc="-35" dirty="0">
                          <a:effectLst/>
                        </a:rPr>
                        <a:t>t</a:t>
                      </a:r>
                      <a:r>
                        <a:rPr lang="en-US" sz="1200" spc="-75" dirty="0">
                          <a:effectLst/>
                        </a:rPr>
                        <a:t> </a:t>
                      </a:r>
                      <a:r>
                        <a:rPr lang="en-US" sz="1200" spc="-15" dirty="0">
                          <a:effectLst/>
                        </a:rPr>
                        <a:t>a</a:t>
                      </a:r>
                      <a:r>
                        <a:rPr lang="en-US" sz="1200" spc="-20" dirty="0">
                          <a:effectLst/>
                        </a:rPr>
                        <a:t>l.</a:t>
                      </a:r>
                      <a:endParaRPr lang="en-US" sz="1500" dirty="0">
                        <a:effectLst/>
                      </a:endParaRPr>
                    </a:p>
                  </a:txBody>
                  <a:tcPr marL="0" marR="0" marT="0" marB="0" anchor="ctr"/>
                </a:tc>
                <a:tc>
                  <a:txBody>
                    <a:bodyPr/>
                    <a:lstStyle/>
                    <a:p>
                      <a:pPr marL="104775" indent="-9525" algn="l">
                        <a:lnSpc>
                          <a:spcPts val="1355"/>
                        </a:lnSpc>
                      </a:pPr>
                      <a:r>
                        <a:rPr lang="en-US" sz="1400" spc="-180" dirty="0">
                          <a:effectLst/>
                        </a:rPr>
                        <a:t>"</a:t>
                      </a:r>
                      <a:r>
                        <a:rPr lang="en-US" sz="1400" dirty="0">
                          <a:effectLst/>
                        </a:rPr>
                        <a:t>An </a:t>
                      </a:r>
                      <a:r>
                        <a:rPr lang="en-US" sz="1400" spc="85" dirty="0">
                          <a:effectLst/>
                        </a:rPr>
                        <a:t>A</a:t>
                      </a:r>
                      <a:r>
                        <a:rPr lang="en-US" sz="1400" dirty="0">
                          <a:effectLst/>
                        </a:rPr>
                        <a:t>d</a:t>
                      </a:r>
                      <a:r>
                        <a:rPr lang="en-US" sz="1400" spc="-45" dirty="0">
                          <a:effectLst/>
                        </a:rPr>
                        <a:t>v</a:t>
                      </a:r>
                      <a:r>
                        <a:rPr lang="en-US" sz="1400" spc="30" dirty="0">
                          <a:effectLst/>
                        </a:rPr>
                        <a:t>a</a:t>
                      </a:r>
                      <a:r>
                        <a:rPr lang="en-US" sz="1400" spc="70" dirty="0">
                          <a:effectLst/>
                        </a:rPr>
                        <a:t>n</a:t>
                      </a:r>
                      <a:r>
                        <a:rPr lang="en-US" sz="1400" dirty="0">
                          <a:effectLst/>
                        </a:rPr>
                        <a:t>c</a:t>
                      </a:r>
                      <a:r>
                        <a:rPr lang="en-US" sz="1400" spc="-5" dirty="0">
                          <a:effectLst/>
                        </a:rPr>
                        <a:t>e</a:t>
                      </a:r>
                      <a:r>
                        <a:rPr lang="en-US" sz="1400" dirty="0">
                          <a:effectLst/>
                        </a:rPr>
                        <a:t>d </a:t>
                      </a:r>
                      <a:r>
                        <a:rPr lang="en-US" sz="1400" spc="40" dirty="0">
                          <a:effectLst/>
                        </a:rPr>
                        <a:t>I</a:t>
                      </a:r>
                      <a:r>
                        <a:rPr lang="en-US" sz="1400" spc="5" dirty="0">
                          <a:effectLst/>
                        </a:rPr>
                        <a:t>m</a:t>
                      </a:r>
                      <a:r>
                        <a:rPr lang="en-US" sz="1400" dirty="0">
                          <a:effectLst/>
                        </a:rPr>
                        <a:t>age </a:t>
                      </a:r>
                      <a:r>
                        <a:rPr lang="en-US" sz="1400" spc="170" dirty="0">
                          <a:effectLst/>
                        </a:rPr>
                        <a:t>E</a:t>
                      </a:r>
                      <a:r>
                        <a:rPr lang="en-US" sz="1400" dirty="0">
                          <a:effectLst/>
                        </a:rPr>
                        <a:t>n</a:t>
                      </a:r>
                      <a:r>
                        <a:rPr lang="en-US" sz="1400" spc="40" dirty="0">
                          <a:effectLst/>
                        </a:rPr>
                        <a:t>c</a:t>
                      </a:r>
                      <a:r>
                        <a:rPr lang="en-US" sz="1400" dirty="0">
                          <a:effectLst/>
                        </a:rPr>
                        <a:t>r</a:t>
                      </a:r>
                      <a:r>
                        <a:rPr lang="en-US" sz="1400" spc="-5" dirty="0">
                          <a:effectLst/>
                        </a:rPr>
                        <a:t>y</a:t>
                      </a:r>
                      <a:r>
                        <a:rPr lang="en-US" sz="1400" spc="35" dirty="0">
                          <a:effectLst/>
                        </a:rPr>
                        <a:t>p</a:t>
                      </a:r>
                      <a:r>
                        <a:rPr lang="en-US" sz="1400" spc="-65" dirty="0">
                          <a:effectLst/>
                        </a:rPr>
                        <a:t>t</a:t>
                      </a:r>
                      <a:r>
                        <a:rPr lang="en-US" sz="1400" spc="-10" dirty="0">
                          <a:effectLst/>
                        </a:rPr>
                        <a:t>io</a:t>
                      </a:r>
                      <a:r>
                        <a:rPr lang="en-US" sz="1400" dirty="0">
                          <a:effectLst/>
                        </a:rPr>
                        <a:t>n</a:t>
                      </a:r>
                      <a:r>
                        <a:rPr lang="en-US" sz="1400" spc="170" dirty="0">
                          <a:effectLst/>
                        </a:rPr>
                        <a:t> </a:t>
                      </a:r>
                      <a:r>
                        <a:rPr lang="en-US" sz="1400" spc="5" dirty="0">
                          <a:effectLst/>
                        </a:rPr>
                        <a:t>Stand</a:t>
                      </a:r>
                      <a:r>
                        <a:rPr lang="en-US" sz="1400" dirty="0">
                          <a:effectLst/>
                        </a:rPr>
                        <a:t>ar</a:t>
                      </a:r>
                      <a:r>
                        <a:rPr lang="en-US" sz="1400" spc="5" dirty="0">
                          <a:effectLst/>
                        </a:rPr>
                        <a:t>d </a:t>
                      </a:r>
                      <a:r>
                        <a:rPr lang="en-US" sz="1400" spc="15" dirty="0">
                          <a:effectLst/>
                        </a:rPr>
                        <a:t>P</a:t>
                      </a:r>
                      <a:r>
                        <a:rPr lang="en-US" sz="1400" spc="10" dirty="0">
                          <a:effectLst/>
                        </a:rPr>
                        <a:t>roviding </a:t>
                      </a:r>
                      <a:r>
                        <a:rPr lang="en-US" sz="1400" spc="40" dirty="0">
                          <a:effectLst/>
                        </a:rPr>
                        <a:t>D</a:t>
                      </a:r>
                      <a:r>
                        <a:rPr lang="en-US" sz="1400" spc="30" dirty="0">
                          <a:effectLst/>
                        </a:rPr>
                        <a:t>ual</a:t>
                      </a:r>
                      <a:r>
                        <a:rPr lang="en-US" sz="1400" spc="150" dirty="0">
                          <a:effectLst/>
                        </a:rPr>
                        <a:t> </a:t>
                      </a:r>
                      <a:r>
                        <a:rPr lang="en-US" sz="1400" dirty="0">
                          <a:effectLst/>
                        </a:rPr>
                        <a:t>Se</a:t>
                      </a:r>
                      <a:r>
                        <a:rPr lang="en-US" sz="1400" spc="-15" dirty="0">
                          <a:effectLst/>
                        </a:rPr>
                        <a:t>c</a:t>
                      </a:r>
                      <a:r>
                        <a:rPr lang="en-US" sz="1400" dirty="0">
                          <a:effectLst/>
                        </a:rPr>
                        <a:t>u</a:t>
                      </a:r>
                      <a:r>
                        <a:rPr lang="en-US" sz="1400" spc="90" dirty="0">
                          <a:effectLst/>
                        </a:rPr>
                        <a:t>r</a:t>
                      </a:r>
                      <a:r>
                        <a:rPr lang="en-US" sz="1400" dirty="0">
                          <a:effectLst/>
                        </a:rPr>
                        <a:t>ity:</a:t>
                      </a:r>
                      <a:r>
                        <a:rPr lang="en-US" sz="1400" spc="325" dirty="0">
                          <a:effectLst/>
                        </a:rPr>
                        <a:t> </a:t>
                      </a:r>
                      <a:r>
                        <a:rPr lang="en-US" sz="1400" spc="170" dirty="0">
                          <a:effectLst/>
                        </a:rPr>
                        <a:t>E</a:t>
                      </a:r>
                      <a:r>
                        <a:rPr lang="en-US" sz="1400" spc="70" dirty="0">
                          <a:effectLst/>
                        </a:rPr>
                        <a:t>n</a:t>
                      </a:r>
                      <a:r>
                        <a:rPr lang="en-US" sz="1400" spc="-10" dirty="0">
                          <a:effectLst/>
                        </a:rPr>
                        <a:t>c</a:t>
                      </a:r>
                      <a:r>
                        <a:rPr lang="en-US" sz="1400" dirty="0">
                          <a:effectLst/>
                        </a:rPr>
                        <a:t>r</a:t>
                      </a:r>
                      <a:r>
                        <a:rPr lang="en-US" sz="1400" spc="-5" dirty="0">
                          <a:effectLst/>
                        </a:rPr>
                        <a:t>y</a:t>
                      </a:r>
                      <a:r>
                        <a:rPr lang="en-US" sz="1400" spc="35" dirty="0">
                          <a:effectLst/>
                        </a:rPr>
                        <a:t>p</a:t>
                      </a:r>
                      <a:r>
                        <a:rPr lang="en-US" sz="1400" spc="60" dirty="0">
                          <a:effectLst/>
                        </a:rPr>
                        <a:t>t</a:t>
                      </a:r>
                      <a:r>
                        <a:rPr lang="en-US" sz="1400" spc="10" dirty="0">
                          <a:effectLst/>
                        </a:rPr>
                        <a:t>i</a:t>
                      </a:r>
                      <a:r>
                        <a:rPr lang="en-US" sz="1400" spc="-10" dirty="0">
                          <a:effectLst/>
                        </a:rPr>
                        <a:t>o</a:t>
                      </a:r>
                      <a:r>
                        <a:rPr lang="en-US" sz="1400" dirty="0">
                          <a:effectLst/>
                        </a:rPr>
                        <a:t>n </a:t>
                      </a:r>
                      <a:r>
                        <a:rPr lang="en-US" sz="1400" spc="10" dirty="0">
                          <a:effectLst/>
                        </a:rPr>
                        <a:t>Usi</a:t>
                      </a:r>
                      <a:r>
                        <a:rPr lang="en-US" sz="1400" spc="5" dirty="0">
                          <a:effectLst/>
                        </a:rPr>
                        <a:t>ng</a:t>
                      </a:r>
                      <a:r>
                        <a:rPr lang="en-US" sz="1400" spc="25" dirty="0">
                          <a:effectLst/>
                        </a:rPr>
                        <a:t> </a:t>
                      </a:r>
                      <a:r>
                        <a:rPr lang="en-US" sz="1400" dirty="0">
                          <a:effectLst/>
                        </a:rPr>
                        <a:t>Hill</a:t>
                      </a:r>
                      <a:r>
                        <a:rPr lang="en-US" sz="1400" spc="95" dirty="0">
                          <a:effectLst/>
                        </a:rPr>
                        <a:t> </a:t>
                      </a:r>
                      <a:r>
                        <a:rPr lang="en-US" sz="1400" spc="15" dirty="0">
                          <a:effectLst/>
                        </a:rPr>
                        <a:t>Ci</a:t>
                      </a:r>
                      <a:r>
                        <a:rPr lang="en-US" sz="1400" spc="10" dirty="0">
                          <a:effectLst/>
                        </a:rPr>
                        <a:t>p</a:t>
                      </a:r>
                      <a:r>
                        <a:rPr lang="en-US" sz="1400" spc="15" dirty="0">
                          <a:effectLst/>
                        </a:rPr>
                        <a:t>h</a:t>
                      </a:r>
                      <a:r>
                        <a:rPr lang="en-US" sz="1400" spc="10" dirty="0">
                          <a:effectLst/>
                        </a:rPr>
                        <a:t>er</a:t>
                      </a:r>
                      <a:r>
                        <a:rPr lang="en-US" sz="1400" spc="320" dirty="0">
                          <a:effectLst/>
                        </a:rPr>
                        <a:t> </a:t>
                      </a:r>
                      <a:r>
                        <a:rPr lang="en-US" sz="1400" spc="30" dirty="0">
                          <a:effectLst/>
                        </a:rPr>
                        <a:t>a</a:t>
                      </a:r>
                      <a:r>
                        <a:rPr lang="en-US" sz="1400" spc="35" dirty="0">
                          <a:effectLst/>
                        </a:rPr>
                        <a:t>n</a:t>
                      </a:r>
                      <a:r>
                        <a:rPr lang="en-US" sz="1400" spc="30" dirty="0">
                          <a:effectLst/>
                        </a:rPr>
                        <a:t>d</a:t>
                      </a:r>
                      <a:r>
                        <a:rPr lang="en-US" sz="1400" spc="135" dirty="0">
                          <a:effectLst/>
                        </a:rPr>
                        <a:t> </a:t>
                      </a:r>
                      <a:r>
                        <a:rPr lang="en-US" sz="1400" dirty="0">
                          <a:effectLst/>
                        </a:rPr>
                        <a:t>R</a:t>
                      </a:r>
                      <a:r>
                        <a:rPr lang="en-US" sz="1400" spc="145" dirty="0">
                          <a:effectLst/>
                        </a:rPr>
                        <a:t>G</a:t>
                      </a:r>
                      <a:r>
                        <a:rPr lang="en-US" sz="1400" dirty="0">
                          <a:effectLst/>
                        </a:rPr>
                        <a:t>B	</a:t>
                      </a:r>
                      <a:r>
                        <a:rPr lang="en-US" sz="1400" spc="25" dirty="0">
                          <a:effectLst/>
                        </a:rPr>
                        <a:t>I</a:t>
                      </a:r>
                      <a:r>
                        <a:rPr lang="en-US" sz="1400" spc="20" dirty="0">
                          <a:effectLst/>
                        </a:rPr>
                        <a:t>m</a:t>
                      </a:r>
                      <a:r>
                        <a:rPr lang="en-US" sz="1400" spc="15" dirty="0">
                          <a:effectLst/>
                        </a:rPr>
                        <a:t>age</a:t>
                      </a:r>
                      <a:endParaRPr lang="en-US" sz="1400">
                        <a:effectLst/>
                      </a:endParaRPr>
                    </a:p>
                    <a:p>
                      <a:pPr marL="95250" algn="l">
                        <a:lnSpc>
                          <a:spcPts val="1490"/>
                        </a:lnSpc>
                      </a:pPr>
                      <a:r>
                        <a:rPr lang="en-US" sz="1400" spc="-20" dirty="0">
                          <a:effectLst/>
                        </a:rPr>
                        <a:t>S</a:t>
                      </a:r>
                      <a:r>
                        <a:rPr lang="en-US" sz="1400" spc="-15" dirty="0">
                          <a:effectLst/>
                        </a:rPr>
                        <a:t>t</a:t>
                      </a:r>
                      <a:r>
                        <a:rPr lang="en-US" sz="1400" spc="-20" dirty="0">
                          <a:effectLst/>
                        </a:rPr>
                        <a:t>egan</a:t>
                      </a:r>
                      <a:r>
                        <a:rPr lang="en-US" sz="1400" spc="-15" dirty="0">
                          <a:effectLst/>
                        </a:rPr>
                        <a:t>ograp</a:t>
                      </a:r>
                      <a:r>
                        <a:rPr lang="en-US" sz="1400" spc="-20" dirty="0">
                          <a:effectLst/>
                        </a:rPr>
                        <a:t>h</a:t>
                      </a:r>
                      <a:r>
                        <a:rPr lang="en-US" sz="1400" spc="-15" dirty="0">
                          <a:effectLst/>
                        </a:rPr>
                        <a:t>y"</a:t>
                      </a:r>
                      <a:endParaRPr lang="en-US" sz="1400" dirty="0">
                        <a:effectLst/>
                      </a:endParaRPr>
                    </a:p>
                  </a:txBody>
                  <a:tcPr marL="0" marR="0" marT="0" marB="0" anchor="ctr"/>
                </a:tc>
                <a:tc>
                  <a:txBody>
                    <a:bodyPr/>
                    <a:lstStyle/>
                    <a:p>
                      <a:pPr marL="66675" algn="just">
                        <a:lnSpc>
                          <a:spcPts val="1355"/>
                        </a:lnSpc>
                      </a:pPr>
                      <a:r>
                        <a:rPr lang="en-US" sz="1200" spc="20" dirty="0">
                          <a:effectLst/>
                        </a:rPr>
                        <a:t>Au</a:t>
                      </a:r>
                      <a:r>
                        <a:rPr lang="en-US" sz="1200" spc="15" dirty="0">
                          <a:effectLst/>
                        </a:rPr>
                        <a:t>th</a:t>
                      </a:r>
                      <a:r>
                        <a:rPr lang="en-US" sz="1200" spc="20" dirty="0">
                          <a:effectLst/>
                        </a:rPr>
                        <a:t>o</a:t>
                      </a:r>
                      <a:r>
                        <a:rPr lang="en-US" sz="1200" spc="15" dirty="0">
                          <a:effectLst/>
                        </a:rPr>
                        <a:t>rs</a:t>
                      </a:r>
                      <a:r>
                        <a:rPr lang="en-US" sz="1200" dirty="0">
                          <a:effectLst/>
                        </a:rPr>
                        <a:t> </a:t>
                      </a:r>
                      <a:r>
                        <a:rPr lang="en-US" sz="1200" spc="-145" dirty="0">
                          <a:effectLst/>
                        </a:rPr>
                        <a:t> </a:t>
                      </a:r>
                      <a:r>
                        <a:rPr lang="en-US" sz="1200" dirty="0">
                          <a:effectLst/>
                        </a:rPr>
                        <a:t>proposed  a </a:t>
                      </a:r>
                      <a:r>
                        <a:rPr lang="en-US" sz="1200" spc="120" dirty="0">
                          <a:effectLst/>
                        </a:rPr>
                        <a:t> </a:t>
                      </a:r>
                      <a:r>
                        <a:rPr lang="en-US" sz="1200" spc="-15" dirty="0">
                          <a:effectLst/>
                        </a:rPr>
                        <a:t>n</a:t>
                      </a:r>
                      <a:r>
                        <a:rPr lang="en-US" sz="1200" spc="-10" dirty="0">
                          <a:effectLst/>
                        </a:rPr>
                        <a:t>ew </a:t>
                      </a:r>
                      <a:r>
                        <a:rPr lang="en-US" sz="1200" spc="20" dirty="0">
                          <a:effectLst/>
                        </a:rPr>
                        <a:t>m</a:t>
                      </a:r>
                      <a:r>
                        <a:rPr lang="en-US" sz="1200" spc="15" dirty="0">
                          <a:effectLst/>
                        </a:rPr>
                        <a:t>et</a:t>
                      </a:r>
                      <a:r>
                        <a:rPr lang="en-US" sz="1200" spc="20" dirty="0">
                          <a:effectLst/>
                        </a:rPr>
                        <a:t>hod</a:t>
                      </a:r>
                      <a:r>
                        <a:rPr lang="en-US" sz="1200" spc="85" dirty="0">
                          <a:effectLst/>
                        </a:rPr>
                        <a:t> </a:t>
                      </a:r>
                      <a:r>
                        <a:rPr lang="en-US" sz="1200" dirty="0">
                          <a:effectLst/>
                        </a:rPr>
                        <a:t>in</a:t>
                      </a:r>
                      <a:r>
                        <a:rPr lang="en-US" sz="1200" spc="80" dirty="0">
                          <a:effectLst/>
                        </a:rPr>
                        <a:t> </a:t>
                      </a:r>
                      <a:r>
                        <a:rPr lang="en-US" sz="1200" spc="10" dirty="0">
                          <a:effectLst/>
                        </a:rPr>
                        <a:t>which</a:t>
                      </a:r>
                      <a:r>
                        <a:rPr lang="en-US" sz="1200" spc="100" dirty="0">
                          <a:effectLst/>
                        </a:rPr>
                        <a:t> </a:t>
                      </a:r>
                      <a:r>
                        <a:rPr lang="en-US" sz="1200" spc="-20" dirty="0">
                          <a:effectLst/>
                        </a:rPr>
                        <a:t>bo</a:t>
                      </a:r>
                      <a:r>
                        <a:rPr lang="en-US" sz="1200" spc="-15" dirty="0">
                          <a:effectLst/>
                        </a:rPr>
                        <a:t>th</a:t>
                      </a:r>
                      <a:r>
                        <a:rPr lang="en-US" sz="1200" spc="130" dirty="0">
                          <a:effectLst/>
                        </a:rPr>
                        <a:t> </a:t>
                      </a:r>
                      <a:r>
                        <a:rPr lang="en-US" sz="1200" spc="-115" dirty="0">
                          <a:effectLst/>
                        </a:rPr>
                        <a:t>s</a:t>
                      </a:r>
                      <a:r>
                        <a:rPr lang="en-US" sz="1200" spc="-10" dirty="0">
                          <a:effectLst/>
                        </a:rPr>
                        <a:t>t</a:t>
                      </a:r>
                      <a:r>
                        <a:rPr lang="en-US" sz="1200" dirty="0">
                          <a:effectLst/>
                        </a:rPr>
                        <a:t>egano</a:t>
                      </a:r>
                      <a:r>
                        <a:rPr lang="en-US" sz="1200" spc="80" dirty="0">
                          <a:effectLst/>
                        </a:rPr>
                        <a:t>g</a:t>
                      </a:r>
                      <a:r>
                        <a:rPr lang="en-US" sz="1200" dirty="0">
                          <a:effectLst/>
                        </a:rPr>
                        <a:t>ra</a:t>
                      </a:r>
                      <a:r>
                        <a:rPr lang="en-US" sz="1200" spc="-5" dirty="0">
                          <a:effectLst/>
                        </a:rPr>
                        <a:t>p</a:t>
                      </a:r>
                      <a:r>
                        <a:rPr lang="en-US" sz="1200" spc="-10" dirty="0">
                          <a:effectLst/>
                        </a:rPr>
                        <a:t>h</a:t>
                      </a:r>
                      <a:r>
                        <a:rPr lang="en-US" sz="1200" dirty="0">
                          <a:effectLst/>
                        </a:rPr>
                        <a:t>y	</a:t>
                      </a:r>
                      <a:r>
                        <a:rPr lang="en-US" sz="1200" spc="-45" dirty="0">
                          <a:effectLst/>
                        </a:rPr>
                        <a:t>a</a:t>
                      </a:r>
                      <a:r>
                        <a:rPr lang="en-US" sz="1200" spc="75" dirty="0">
                          <a:effectLst/>
                        </a:rPr>
                        <a:t>n</a:t>
                      </a:r>
                      <a:r>
                        <a:rPr lang="en-US" sz="1200" dirty="0">
                          <a:effectLst/>
                        </a:rPr>
                        <a:t>d </a:t>
                      </a:r>
                      <a:r>
                        <a:rPr lang="en-US" sz="1200" spc="-15" dirty="0">
                          <a:effectLst/>
                        </a:rPr>
                        <a:t>cryp</a:t>
                      </a:r>
                      <a:r>
                        <a:rPr lang="en-US" sz="1200" spc="-10" dirty="0">
                          <a:effectLst/>
                        </a:rPr>
                        <a:t>togr</a:t>
                      </a:r>
                      <a:r>
                        <a:rPr lang="en-US" sz="1200" spc="-15" dirty="0">
                          <a:effectLst/>
                        </a:rPr>
                        <a:t>aph</a:t>
                      </a:r>
                      <a:r>
                        <a:rPr lang="en-US" sz="1200" spc="-10" dirty="0">
                          <a:effectLst/>
                        </a:rPr>
                        <a:t>y</a:t>
                      </a:r>
                      <a:r>
                        <a:rPr lang="en-US" sz="1200" spc="35" dirty="0">
                          <a:effectLst/>
                        </a:rPr>
                        <a:t> </a:t>
                      </a:r>
                      <a:r>
                        <a:rPr lang="en-US" sz="1200" spc="5" dirty="0">
                          <a:effectLst/>
                        </a:rPr>
                        <a:t>i</a:t>
                      </a:r>
                      <a:r>
                        <a:rPr lang="en-US" sz="1200" dirty="0">
                          <a:effectLst/>
                        </a:rPr>
                        <a:t>s</a:t>
                      </a:r>
                      <a:r>
                        <a:rPr lang="en-US" sz="1200" spc="360" dirty="0">
                          <a:effectLst/>
                        </a:rPr>
                        <a:t> </a:t>
                      </a:r>
                      <a:r>
                        <a:rPr lang="en-US" sz="1200" spc="30" dirty="0">
                          <a:effectLst/>
                        </a:rPr>
                        <a:t>used</a:t>
                      </a:r>
                      <a:r>
                        <a:rPr lang="en-US" sz="1200" spc="20" dirty="0">
                          <a:effectLst/>
                        </a:rPr>
                        <a:t>.</a:t>
                      </a:r>
                      <a:r>
                        <a:rPr lang="en-US" sz="1200" spc="280" dirty="0">
                          <a:effectLst/>
                        </a:rPr>
                        <a:t> </a:t>
                      </a:r>
                      <a:r>
                        <a:rPr lang="en-US" sz="1200" dirty="0">
                          <a:effectLst/>
                        </a:rPr>
                        <a:t>Data</a:t>
                      </a:r>
                      <a:r>
                        <a:rPr lang="en-US" sz="1200" spc="140" dirty="0">
                          <a:effectLst/>
                        </a:rPr>
                        <a:t> </a:t>
                      </a:r>
                      <a:r>
                        <a:rPr lang="en-US" sz="1200" spc="45" dirty="0">
                          <a:effectLst/>
                        </a:rPr>
                        <a:t>i</a:t>
                      </a:r>
                      <a:r>
                        <a:rPr lang="en-US" sz="1200" spc="30" dirty="0">
                          <a:effectLst/>
                        </a:rPr>
                        <a:t>s</a:t>
                      </a:r>
                      <a:r>
                        <a:rPr lang="en-US" sz="1200" spc="160" dirty="0">
                          <a:effectLst/>
                        </a:rPr>
                        <a:t> </a:t>
                      </a:r>
                      <a:r>
                        <a:rPr lang="en-US" sz="1200" spc="-15" dirty="0">
                          <a:effectLst/>
                        </a:rPr>
                        <a:t>fi</a:t>
                      </a:r>
                      <a:r>
                        <a:rPr lang="en-US" sz="1200" spc="-10" dirty="0">
                          <a:effectLst/>
                        </a:rPr>
                        <a:t>rst</a:t>
                      </a:r>
                      <a:r>
                        <a:rPr lang="en-US" sz="1200" spc="-80" dirty="0">
                          <a:effectLst/>
                        </a:rPr>
                        <a:t> </a:t>
                      </a:r>
                      <a:r>
                        <a:rPr lang="en-US" sz="1200" spc="-10" dirty="0">
                          <a:effectLst/>
                        </a:rPr>
                        <a:t>e</a:t>
                      </a:r>
                      <a:r>
                        <a:rPr lang="en-US" sz="1200" spc="155" dirty="0">
                          <a:effectLst/>
                        </a:rPr>
                        <a:t>n</a:t>
                      </a:r>
                      <a:r>
                        <a:rPr lang="en-US" sz="1200" dirty="0">
                          <a:effectLst/>
                        </a:rPr>
                        <a:t>cr</a:t>
                      </a:r>
                      <a:r>
                        <a:rPr lang="en-US" sz="1200" spc="-30" dirty="0">
                          <a:effectLst/>
                        </a:rPr>
                        <a:t>y</a:t>
                      </a:r>
                      <a:r>
                        <a:rPr lang="en-US" sz="1200" dirty="0">
                          <a:effectLst/>
                        </a:rPr>
                        <a:t>p</a:t>
                      </a:r>
                      <a:r>
                        <a:rPr lang="en-US" sz="1200" spc="30" dirty="0">
                          <a:effectLst/>
                        </a:rPr>
                        <a:t>t</a:t>
                      </a:r>
                      <a:r>
                        <a:rPr lang="en-US" sz="1200" dirty="0">
                          <a:effectLst/>
                        </a:rPr>
                        <a:t>ed</a:t>
                      </a:r>
                      <a:r>
                        <a:rPr lang="en-US" sz="1200" spc="-35" dirty="0">
                          <a:effectLst/>
                        </a:rPr>
                        <a:t> </a:t>
                      </a:r>
                      <a:r>
                        <a:rPr lang="en-US" sz="1200" spc="10" dirty="0">
                          <a:effectLst/>
                        </a:rPr>
                        <a:t>using</a:t>
                      </a:r>
                      <a:r>
                        <a:rPr lang="en-US" sz="1200" spc="-135" dirty="0">
                          <a:effectLst/>
                        </a:rPr>
                        <a:t> </a:t>
                      </a:r>
                      <a:r>
                        <a:rPr lang="en-US" sz="1200" spc="-5" dirty="0">
                          <a:effectLst/>
                        </a:rPr>
                        <a:t>h</a:t>
                      </a:r>
                      <a:r>
                        <a:rPr lang="en-US" sz="1200" spc="-10" dirty="0">
                          <a:effectLst/>
                        </a:rPr>
                        <a:t>ill</a:t>
                      </a:r>
                      <a:r>
                        <a:rPr lang="en-US" sz="1200" spc="-45" dirty="0">
                          <a:effectLst/>
                        </a:rPr>
                        <a:t> </a:t>
                      </a:r>
                      <a:r>
                        <a:rPr lang="en-US" sz="1200" dirty="0">
                          <a:effectLst/>
                        </a:rPr>
                        <a:t>ciphers</a:t>
                      </a:r>
                      <a:r>
                        <a:rPr lang="en-US" sz="1200" spc="400" dirty="0">
                          <a:effectLst/>
                        </a:rPr>
                        <a:t> </a:t>
                      </a:r>
                      <a:r>
                        <a:rPr lang="en-US" sz="1200" spc="35" dirty="0">
                          <a:effectLst/>
                        </a:rPr>
                        <a:t>and</a:t>
                      </a:r>
                      <a:r>
                        <a:rPr lang="en-US" sz="1200" spc="235" dirty="0">
                          <a:effectLst/>
                        </a:rPr>
                        <a:t> </a:t>
                      </a:r>
                      <a:r>
                        <a:rPr lang="en-US" sz="1200" spc="5" dirty="0">
                          <a:effectLst/>
                        </a:rPr>
                        <a:t>the</a:t>
                      </a:r>
                      <a:r>
                        <a:rPr lang="en-US" sz="1200" spc="10" dirty="0">
                          <a:effectLst/>
                        </a:rPr>
                        <a:t>n</a:t>
                      </a:r>
                      <a:r>
                        <a:rPr lang="en-US" sz="1200" spc="255" dirty="0">
                          <a:effectLst/>
                        </a:rPr>
                        <a:t> </a:t>
                      </a:r>
                      <a:r>
                        <a:rPr lang="en-US" sz="1200" spc="10" dirty="0">
                          <a:effectLst/>
                        </a:rPr>
                        <a:t>e</a:t>
                      </a:r>
                      <a:r>
                        <a:rPr lang="en-US" sz="1200" spc="15" dirty="0">
                          <a:effectLst/>
                        </a:rPr>
                        <a:t>mb</a:t>
                      </a:r>
                      <a:r>
                        <a:rPr lang="en-US" sz="1200" spc="10" dirty="0">
                          <a:effectLst/>
                        </a:rPr>
                        <a:t>edde</a:t>
                      </a:r>
                      <a:r>
                        <a:rPr lang="en-US" sz="1200" spc="15" dirty="0">
                          <a:effectLst/>
                        </a:rPr>
                        <a:t>d</a:t>
                      </a:r>
                      <a:r>
                        <a:rPr lang="en-US" sz="1200" spc="235" dirty="0">
                          <a:effectLst/>
                        </a:rPr>
                        <a:t> </a:t>
                      </a:r>
                      <a:r>
                        <a:rPr lang="en-US" sz="1200" spc="-10" dirty="0">
                          <a:effectLst/>
                        </a:rPr>
                        <a:t>in</a:t>
                      </a:r>
                      <a:r>
                        <a:rPr lang="en-US" sz="1200" spc="-5" dirty="0">
                          <a:effectLst/>
                        </a:rPr>
                        <a:t>to</a:t>
                      </a:r>
                      <a:r>
                        <a:rPr lang="en-US" sz="1200" spc="245" dirty="0">
                          <a:effectLst/>
                        </a:rPr>
                        <a:t> </a:t>
                      </a:r>
                      <a:r>
                        <a:rPr lang="en-US" sz="1200" spc="30" dirty="0">
                          <a:effectLst/>
                        </a:rPr>
                        <a:t>RGB</a:t>
                      </a:r>
                      <a:r>
                        <a:rPr lang="en-US" sz="1200" spc="130" dirty="0">
                          <a:effectLst/>
                        </a:rPr>
                        <a:t> </a:t>
                      </a:r>
                      <a:r>
                        <a:rPr lang="en-US" sz="1200" spc="10" dirty="0">
                          <a:effectLst/>
                        </a:rPr>
                        <a:t>cove</a:t>
                      </a:r>
                      <a:r>
                        <a:rPr lang="en-US" sz="1200" spc="5" dirty="0">
                          <a:effectLst/>
                        </a:rPr>
                        <a:t>r</a:t>
                      </a:r>
                      <a:r>
                        <a:rPr lang="en-US" sz="1200" spc="65" dirty="0">
                          <a:effectLst/>
                        </a:rPr>
                        <a:t> </a:t>
                      </a:r>
                      <a:r>
                        <a:rPr lang="en-US" sz="1200" dirty="0">
                          <a:effectLst/>
                        </a:rPr>
                        <a:t>i</a:t>
                      </a:r>
                      <a:r>
                        <a:rPr lang="en-US" sz="1200" spc="125" dirty="0">
                          <a:effectLst/>
                        </a:rPr>
                        <a:t>m</a:t>
                      </a:r>
                      <a:r>
                        <a:rPr lang="en-US" sz="1200" dirty="0">
                          <a:effectLst/>
                        </a:rPr>
                        <a:t>ag</a:t>
                      </a:r>
                      <a:r>
                        <a:rPr lang="en-US" sz="1200" spc="-50" dirty="0">
                          <a:effectLst/>
                        </a:rPr>
                        <a:t>e</a:t>
                      </a:r>
                      <a:r>
                        <a:rPr lang="en-US" sz="1200" dirty="0">
                          <a:effectLst/>
                        </a:rPr>
                        <a:t>.</a:t>
                      </a:r>
                      <a:endParaRPr lang="en-US" sz="1500" dirty="0">
                        <a:effectLst/>
                      </a:endParaRPr>
                    </a:p>
                  </a:txBody>
                  <a:tcPr marL="0" marR="0" marT="0" marB="0" anchor="ctr"/>
                </a:tc>
                <a:extLst>
                  <a:ext uri="{0D108BD9-81ED-4DB2-BD59-A6C34878D82A}">
                    <a16:rowId xmlns:a16="http://schemas.microsoft.com/office/drawing/2014/main" val="338738995"/>
                  </a:ext>
                </a:extLst>
              </a:tr>
              <a:tr h="1346689">
                <a:tc>
                  <a:txBody>
                    <a:bodyPr/>
                    <a:lstStyle/>
                    <a:p>
                      <a:pPr marL="85725">
                        <a:lnSpc>
                          <a:spcPts val="1430"/>
                        </a:lnSpc>
                      </a:pPr>
                      <a:r>
                        <a:rPr lang="en-US" sz="1200" dirty="0">
                          <a:effectLst/>
                        </a:rPr>
                        <a:t>2</a:t>
                      </a:r>
                      <a:r>
                        <a:rPr lang="en-US" sz="1200" spc="110" dirty="0">
                          <a:effectLst/>
                        </a:rPr>
                        <a:t>014</a:t>
                      </a:r>
                      <a:endParaRPr lang="en-US" sz="1200" spc="-265" dirty="0">
                        <a:effectLst/>
                      </a:endParaRPr>
                    </a:p>
                  </a:txBody>
                  <a:tcPr marL="0" marR="0" marT="0" marB="0" anchor="ctr"/>
                </a:tc>
                <a:tc>
                  <a:txBody>
                    <a:bodyPr/>
                    <a:lstStyle/>
                    <a:p>
                      <a:pPr marL="76200" indent="9525">
                        <a:lnSpc>
                          <a:spcPts val="1430"/>
                        </a:lnSpc>
                        <a:tabLst>
                          <a:tab pos="789940" algn="l"/>
                        </a:tabLst>
                      </a:pPr>
                      <a:r>
                        <a:rPr lang="en-US" sz="1200" spc="35" dirty="0">
                          <a:effectLst/>
                        </a:rPr>
                        <a:t>D</a:t>
                      </a:r>
                      <a:r>
                        <a:rPr lang="en-US" sz="1200" spc="-125" dirty="0">
                          <a:effectLst/>
                        </a:rPr>
                        <a:t>.</a:t>
                      </a:r>
                      <a:r>
                        <a:rPr lang="en-US" sz="1200" spc="40" dirty="0">
                          <a:effectLst/>
                        </a:rPr>
                        <a:t>E</a:t>
                      </a:r>
                      <a:r>
                        <a:rPr lang="en-US" sz="1200" spc="-125" dirty="0">
                          <a:effectLst/>
                        </a:rPr>
                        <a:t>.</a:t>
                      </a:r>
                      <a:r>
                        <a:rPr lang="en-US" sz="1200" dirty="0">
                          <a:effectLst/>
                        </a:rPr>
                        <a:t>M.	</a:t>
                      </a:r>
                      <a:r>
                        <a:rPr lang="en-US" sz="1200" spc="-10" dirty="0">
                          <a:effectLst/>
                        </a:rPr>
                        <a:t>A</a:t>
                      </a:r>
                      <a:r>
                        <a:rPr lang="en-US" sz="1200" dirty="0">
                          <a:effectLst/>
                        </a:rPr>
                        <a:t>h</a:t>
                      </a:r>
                      <a:r>
                        <a:rPr lang="en-US" sz="1200" spc="85" dirty="0">
                          <a:effectLst/>
                        </a:rPr>
                        <a:t>m</a:t>
                      </a:r>
                      <a:r>
                        <a:rPr lang="en-US" sz="1200" dirty="0">
                          <a:effectLst/>
                        </a:rPr>
                        <a:t>ed</a:t>
                      </a:r>
                      <a:endParaRPr lang="en-US" sz="1500" dirty="0">
                        <a:effectLst/>
                      </a:endParaRPr>
                    </a:p>
                    <a:p>
                      <a:pPr marL="76200">
                        <a:spcBef>
                          <a:spcPts val="790"/>
                        </a:spcBef>
                        <a:spcAft>
                          <a:spcPts val="0"/>
                        </a:spcAft>
                      </a:pPr>
                      <a:r>
                        <a:rPr lang="en-US" sz="1200" spc="35" dirty="0">
                          <a:effectLst/>
                        </a:rPr>
                        <a:t>a</a:t>
                      </a:r>
                      <a:r>
                        <a:rPr lang="en-US" sz="1200" spc="75" dirty="0">
                          <a:effectLst/>
                        </a:rPr>
                        <a:t>n</a:t>
                      </a:r>
                      <a:r>
                        <a:rPr lang="en-US" sz="1200" dirty="0">
                          <a:effectLst/>
                        </a:rPr>
                        <a:t>d</a:t>
                      </a:r>
                      <a:r>
                        <a:rPr lang="en-US" sz="1200" spc="-250" dirty="0">
                          <a:effectLst/>
                        </a:rPr>
                        <a:t> </a:t>
                      </a:r>
                      <a:r>
                        <a:rPr lang="en-US" sz="1200" spc="-35" dirty="0">
                          <a:effectLst/>
                        </a:rPr>
                        <a:t>0</a:t>
                      </a:r>
                      <a:r>
                        <a:rPr lang="en-US" sz="1200" spc="-155" dirty="0">
                          <a:effectLst/>
                        </a:rPr>
                        <a:t>.</a:t>
                      </a:r>
                      <a:r>
                        <a:rPr lang="en-US" sz="1200" spc="25" dirty="0">
                          <a:effectLst/>
                        </a:rPr>
                        <a:t>0</a:t>
                      </a:r>
                      <a:r>
                        <a:rPr lang="en-US" sz="1200" dirty="0">
                          <a:effectLst/>
                        </a:rPr>
                        <a:t>.</a:t>
                      </a:r>
                      <a:r>
                        <a:rPr lang="en-US" sz="1200" spc="-275" dirty="0">
                          <a:effectLst/>
                        </a:rPr>
                        <a:t> </a:t>
                      </a:r>
                      <a:r>
                        <a:rPr lang="en-US" sz="1200" spc="10" dirty="0">
                          <a:effectLst/>
                        </a:rPr>
                        <a:t>K</a:t>
                      </a:r>
                      <a:r>
                        <a:rPr lang="en-US" sz="1200" spc="155" dirty="0">
                          <a:effectLst/>
                        </a:rPr>
                        <a:t>h</a:t>
                      </a:r>
                      <a:r>
                        <a:rPr lang="en-US" sz="1200" spc="-45" dirty="0">
                          <a:effectLst/>
                        </a:rPr>
                        <a:t>a</a:t>
                      </a:r>
                      <a:r>
                        <a:rPr lang="en-US" sz="1200" dirty="0">
                          <a:effectLst/>
                        </a:rPr>
                        <a:t>l</a:t>
                      </a:r>
                      <a:r>
                        <a:rPr lang="en-US" sz="1200" spc="10" dirty="0">
                          <a:effectLst/>
                        </a:rPr>
                        <a:t>i</a:t>
                      </a:r>
                      <a:r>
                        <a:rPr lang="en-US" sz="1200" dirty="0">
                          <a:effectLst/>
                        </a:rPr>
                        <a:t>f</a:t>
                      </a:r>
                      <a:r>
                        <a:rPr lang="en-US" sz="1200" spc="55" dirty="0">
                          <a:effectLst/>
                        </a:rPr>
                        <a:t>a</a:t>
                      </a:r>
                      <a:r>
                        <a:rPr lang="en-US" sz="1200" dirty="0">
                          <a:effectLst/>
                        </a:rPr>
                        <a:t>.</a:t>
                      </a:r>
                      <a:endParaRPr lang="en-US" sz="1500" dirty="0">
                        <a:effectLst/>
                      </a:endParaRPr>
                    </a:p>
                  </a:txBody>
                  <a:tcPr marL="0" marR="0" marT="0" marB="0" anchor="ctr"/>
                </a:tc>
                <a:tc>
                  <a:txBody>
                    <a:bodyPr/>
                    <a:lstStyle/>
                    <a:p>
                      <a:pPr marL="104775" indent="-9525" algn="l">
                        <a:lnSpc>
                          <a:spcPts val="1430"/>
                        </a:lnSpc>
                      </a:pPr>
                      <a:r>
                        <a:rPr lang="en-US" sz="1200" spc="-115" dirty="0">
                          <a:effectLst/>
                        </a:rPr>
                        <a:t>"</a:t>
                      </a:r>
                      <a:r>
                        <a:rPr lang="en-US" sz="1200" spc="10" dirty="0">
                          <a:effectLst/>
                        </a:rPr>
                        <a:t>R</a:t>
                      </a:r>
                      <a:r>
                        <a:rPr lang="en-US" sz="1200" dirty="0">
                          <a:effectLst/>
                        </a:rPr>
                        <a:t>o</a:t>
                      </a:r>
                      <a:r>
                        <a:rPr lang="en-US" sz="1200" spc="-5" dirty="0">
                          <a:effectLst/>
                        </a:rPr>
                        <a:t>b</a:t>
                      </a:r>
                      <a:r>
                        <a:rPr lang="en-US" sz="1200" spc="85" dirty="0">
                          <a:effectLst/>
                        </a:rPr>
                        <a:t>u</a:t>
                      </a:r>
                      <a:r>
                        <a:rPr lang="en-US" sz="1200" spc="-40" dirty="0">
                          <a:effectLst/>
                        </a:rPr>
                        <a:t>s</a:t>
                      </a:r>
                      <a:r>
                        <a:rPr lang="en-US" sz="1200" dirty="0">
                          <a:effectLst/>
                        </a:rPr>
                        <a:t>t </a:t>
                      </a:r>
                      <a:r>
                        <a:rPr lang="en-US" sz="1200" spc="-40" dirty="0">
                          <a:effectLst/>
                        </a:rPr>
                        <a:t>a</a:t>
                      </a:r>
                      <a:r>
                        <a:rPr lang="en-US" sz="1200" dirty="0">
                          <a:effectLst/>
                        </a:rPr>
                        <a:t>nd S</a:t>
                      </a:r>
                      <a:r>
                        <a:rPr lang="en-US" sz="1200" spc="-20" dirty="0">
                          <a:effectLst/>
                        </a:rPr>
                        <a:t>e</a:t>
                      </a:r>
                      <a:r>
                        <a:rPr lang="en-US" sz="1200" spc="-10" dirty="0">
                          <a:effectLst/>
                        </a:rPr>
                        <a:t>c</a:t>
                      </a:r>
                      <a:r>
                        <a:rPr lang="en-US" sz="1200" dirty="0">
                          <a:effectLst/>
                        </a:rPr>
                        <a:t>u</a:t>
                      </a:r>
                      <a:r>
                        <a:rPr lang="en-US" sz="1200" spc="20" dirty="0">
                          <a:effectLst/>
                        </a:rPr>
                        <a:t>r</a:t>
                      </a:r>
                      <a:r>
                        <a:rPr lang="en-US" sz="1200" dirty="0">
                          <a:effectLst/>
                        </a:rPr>
                        <a:t>e </a:t>
                      </a:r>
                      <a:r>
                        <a:rPr lang="en-US" sz="1200" spc="25" dirty="0">
                          <a:effectLst/>
                        </a:rPr>
                        <a:t>I</a:t>
                      </a:r>
                      <a:r>
                        <a:rPr lang="en-US" sz="1200" spc="20" dirty="0">
                          <a:effectLst/>
                        </a:rPr>
                        <a:t>mage</a:t>
                      </a:r>
                      <a:r>
                        <a:rPr lang="en-US" sz="1200" spc="100" dirty="0">
                          <a:effectLst/>
                        </a:rPr>
                        <a:t> </a:t>
                      </a:r>
                      <a:r>
                        <a:rPr lang="en-US" sz="1200" dirty="0">
                          <a:effectLst/>
                        </a:rPr>
                        <a:t>Steganography</a:t>
                      </a:r>
                      <a:r>
                        <a:rPr lang="en-US" sz="1200" spc="-235" dirty="0">
                          <a:effectLst/>
                        </a:rPr>
                        <a:t>  </a:t>
                      </a:r>
                      <a:r>
                        <a:rPr lang="en-US" sz="1200" spc="10" dirty="0">
                          <a:effectLst/>
                        </a:rPr>
                        <a:t>Base</a:t>
                      </a:r>
                      <a:r>
                        <a:rPr lang="en-US" sz="1200" spc="5" dirty="0">
                          <a:effectLst/>
                        </a:rPr>
                        <a:t>d</a:t>
                      </a:r>
                      <a:r>
                        <a:rPr lang="en-US" sz="1200" spc="95" dirty="0">
                          <a:effectLst/>
                        </a:rPr>
                        <a:t> </a:t>
                      </a:r>
                      <a:r>
                        <a:rPr lang="en-US" sz="1200" spc="-10" dirty="0">
                          <a:effectLst/>
                        </a:rPr>
                        <a:t>o</a:t>
                      </a:r>
                      <a:r>
                        <a:rPr lang="en-US" sz="1200" spc="-15" dirty="0">
                          <a:effectLst/>
                        </a:rPr>
                        <a:t>n</a:t>
                      </a:r>
                      <a:r>
                        <a:rPr lang="en-US" sz="1200" spc="125" dirty="0">
                          <a:effectLst/>
                        </a:rPr>
                        <a:t> </a:t>
                      </a:r>
                      <a:r>
                        <a:rPr lang="en-US" sz="1200" spc="5" dirty="0">
                          <a:effectLst/>
                        </a:rPr>
                        <a:t>Ellipti</a:t>
                      </a:r>
                      <a:r>
                        <a:rPr lang="en-US" sz="1200" dirty="0">
                          <a:effectLst/>
                        </a:rPr>
                        <a:t>c</a:t>
                      </a:r>
                      <a:r>
                        <a:rPr lang="en-US" sz="1200" spc="-30" dirty="0">
                          <a:effectLst/>
                        </a:rPr>
                        <a:t> </a:t>
                      </a:r>
                      <a:r>
                        <a:rPr lang="en-US" sz="1200" spc="15" dirty="0">
                          <a:effectLst/>
                        </a:rPr>
                        <a:t>Cu</a:t>
                      </a:r>
                      <a:r>
                        <a:rPr lang="en-US" sz="1200" spc="10" dirty="0">
                          <a:effectLst/>
                        </a:rPr>
                        <a:t>rve</a:t>
                      </a:r>
                      <a:r>
                        <a:rPr lang="en-US" sz="1200" spc="120" dirty="0">
                          <a:effectLst/>
                        </a:rPr>
                        <a:t> </a:t>
                      </a:r>
                      <a:r>
                        <a:rPr lang="en-US" sz="1200" spc="-10" dirty="0">
                          <a:effectLst/>
                        </a:rPr>
                        <a:t>C</a:t>
                      </a:r>
                      <a:r>
                        <a:rPr lang="en-US" sz="1200" spc="-5" dirty="0">
                          <a:effectLst/>
                        </a:rPr>
                        <a:t>ryptograp</a:t>
                      </a:r>
                      <a:r>
                        <a:rPr lang="en-US" sz="1200" spc="-10" dirty="0">
                          <a:effectLst/>
                        </a:rPr>
                        <a:t>hy'</a:t>
                      </a:r>
                      <a:r>
                        <a:rPr lang="en-US" sz="1200" spc="-5" dirty="0">
                          <a:effectLst/>
                        </a:rPr>
                        <a:t>'.</a:t>
                      </a:r>
                      <a:endParaRPr lang="en-US" sz="1500" dirty="0">
                        <a:effectLst/>
                      </a:endParaRPr>
                    </a:p>
                  </a:txBody>
                  <a:tcPr marL="0" marR="0" marT="0" marB="0" anchor="ctr"/>
                </a:tc>
                <a:tc>
                  <a:txBody>
                    <a:bodyPr/>
                    <a:lstStyle/>
                    <a:p>
                      <a:pPr marL="76200" indent="-9525" algn="just">
                        <a:lnSpc>
                          <a:spcPts val="1430"/>
                        </a:lnSpc>
                      </a:pPr>
                      <a:r>
                        <a:rPr lang="en-US" sz="1200" dirty="0">
                          <a:effectLst/>
                        </a:rPr>
                        <a:t>Their</a:t>
                      </a:r>
                      <a:r>
                        <a:rPr lang="en-US" sz="1200" spc="240" dirty="0">
                          <a:effectLst/>
                        </a:rPr>
                        <a:t> </a:t>
                      </a:r>
                      <a:r>
                        <a:rPr lang="en-US" sz="1200" spc="10" dirty="0">
                          <a:effectLst/>
                        </a:rPr>
                        <a:t>res</a:t>
                      </a:r>
                      <a:r>
                        <a:rPr lang="en-US" sz="1200" spc="15" dirty="0">
                          <a:effectLst/>
                        </a:rPr>
                        <a:t>e</a:t>
                      </a:r>
                      <a:r>
                        <a:rPr lang="en-US" sz="1200" spc="10" dirty="0">
                          <a:effectLst/>
                        </a:rPr>
                        <a:t>ar</a:t>
                      </a:r>
                      <a:r>
                        <a:rPr lang="en-US" sz="1200" spc="15" dirty="0">
                          <a:effectLst/>
                        </a:rPr>
                        <a:t>ch</a:t>
                      </a:r>
                      <a:r>
                        <a:rPr lang="en-US" sz="1200" spc="145" dirty="0">
                          <a:effectLst/>
                        </a:rPr>
                        <a:t> </a:t>
                      </a:r>
                      <a:r>
                        <a:rPr lang="en-US" sz="1200" spc="30" dirty="0">
                          <a:effectLst/>
                        </a:rPr>
                        <a:t>w</a:t>
                      </a:r>
                      <a:r>
                        <a:rPr lang="en-US" sz="1200" spc="35" dirty="0">
                          <a:effectLst/>
                        </a:rPr>
                        <a:t>o</a:t>
                      </a:r>
                      <a:r>
                        <a:rPr lang="en-US" sz="1200" spc="30" dirty="0">
                          <a:effectLst/>
                        </a:rPr>
                        <a:t>rk</a:t>
                      </a:r>
                      <a:r>
                        <a:rPr lang="en-US" sz="1200" spc="185" dirty="0">
                          <a:effectLst/>
                        </a:rPr>
                        <a:t> </a:t>
                      </a:r>
                      <a:r>
                        <a:rPr lang="en-US" sz="1200" dirty="0">
                          <a:effectLst/>
                        </a:rPr>
                        <a:t>focuses</a:t>
                      </a:r>
                      <a:r>
                        <a:rPr lang="en-US" sz="1200" spc="200" dirty="0">
                          <a:effectLst/>
                        </a:rPr>
                        <a:t> </a:t>
                      </a:r>
                      <a:r>
                        <a:rPr lang="en-US" sz="1200" spc="20" dirty="0">
                          <a:effectLst/>
                        </a:rPr>
                        <a:t>o</a:t>
                      </a:r>
                      <a:r>
                        <a:rPr lang="en-US" sz="1200" spc="25" dirty="0">
                          <a:effectLst/>
                        </a:rPr>
                        <a:t>n </a:t>
                      </a:r>
                      <a:r>
                        <a:rPr lang="en-US" sz="1200" spc="65" dirty="0">
                          <a:effectLst/>
                        </a:rPr>
                        <a:t>L</a:t>
                      </a:r>
                      <a:r>
                        <a:rPr lang="en-US" sz="1200" spc="-70" dirty="0">
                          <a:effectLst/>
                        </a:rPr>
                        <a:t>S</a:t>
                      </a:r>
                      <a:r>
                        <a:rPr lang="en-US" sz="1200" dirty="0">
                          <a:effectLst/>
                        </a:rPr>
                        <a:t>B</a:t>
                      </a:r>
                      <a:r>
                        <a:rPr lang="en-US" sz="1200" spc="235" dirty="0">
                          <a:effectLst/>
                        </a:rPr>
                        <a:t> </a:t>
                      </a:r>
                      <a:r>
                        <a:rPr lang="en-US" sz="1200" dirty="0">
                          <a:effectLst/>
                        </a:rPr>
                        <a:t>i</a:t>
                      </a:r>
                      <a:r>
                        <a:rPr lang="en-US" sz="1200" spc="50" dirty="0">
                          <a:effectLst/>
                        </a:rPr>
                        <a:t>m</a:t>
                      </a:r>
                      <a:r>
                        <a:rPr lang="en-US" sz="1200" dirty="0">
                          <a:effectLst/>
                        </a:rPr>
                        <a:t>age</a:t>
                      </a:r>
                      <a:r>
                        <a:rPr lang="en-US" sz="1200" spc="95" dirty="0">
                          <a:effectLst/>
                        </a:rPr>
                        <a:t> </a:t>
                      </a:r>
                      <a:r>
                        <a:rPr lang="en-US" sz="1200" spc="-50" dirty="0">
                          <a:effectLst/>
                        </a:rPr>
                        <a:t>s</a:t>
                      </a:r>
                      <a:r>
                        <a:rPr lang="en-US" sz="1200" spc="-65" dirty="0">
                          <a:effectLst/>
                        </a:rPr>
                        <a:t>t</a:t>
                      </a:r>
                      <a:r>
                        <a:rPr lang="en-US" sz="1200" dirty="0">
                          <a:effectLst/>
                        </a:rPr>
                        <a:t>e</a:t>
                      </a:r>
                      <a:r>
                        <a:rPr lang="en-US" sz="1200" spc="-135" dirty="0">
                          <a:effectLst/>
                        </a:rPr>
                        <a:t>g</a:t>
                      </a:r>
                      <a:r>
                        <a:rPr lang="en-US" sz="1200" spc="-40" dirty="0">
                          <a:effectLst/>
                        </a:rPr>
                        <a:t>a</a:t>
                      </a:r>
                      <a:r>
                        <a:rPr lang="en-US" sz="1200" spc="70" dirty="0">
                          <a:effectLst/>
                        </a:rPr>
                        <a:t>n</a:t>
                      </a:r>
                      <a:r>
                        <a:rPr lang="en-US" sz="1200" spc="-90" dirty="0">
                          <a:effectLst/>
                        </a:rPr>
                        <a:t>o</a:t>
                      </a:r>
                      <a:r>
                        <a:rPr lang="en-US" sz="1200" spc="85" dirty="0">
                          <a:effectLst/>
                        </a:rPr>
                        <a:t>g</a:t>
                      </a:r>
                      <a:r>
                        <a:rPr lang="en-US" sz="1200" dirty="0">
                          <a:effectLst/>
                        </a:rPr>
                        <a:t>r</a:t>
                      </a:r>
                      <a:r>
                        <a:rPr lang="en-US" sz="1200" spc="30" dirty="0">
                          <a:effectLst/>
                        </a:rPr>
                        <a:t>a</a:t>
                      </a:r>
                      <a:r>
                        <a:rPr lang="en-US" sz="1200" dirty="0">
                          <a:effectLst/>
                        </a:rPr>
                        <a:t>p</a:t>
                      </a:r>
                      <a:r>
                        <a:rPr lang="en-US" sz="1200" spc="-50" dirty="0">
                          <a:effectLst/>
                        </a:rPr>
                        <a:t>h</a:t>
                      </a:r>
                      <a:r>
                        <a:rPr lang="en-US" sz="1200" dirty="0">
                          <a:effectLst/>
                        </a:rPr>
                        <a:t>y</a:t>
                      </a:r>
                      <a:r>
                        <a:rPr lang="en-US" sz="1200" spc="135" dirty="0">
                          <a:effectLst/>
                        </a:rPr>
                        <a:t> </a:t>
                      </a:r>
                      <a:r>
                        <a:rPr lang="en-US" sz="1200" spc="-40" dirty="0">
                          <a:effectLst/>
                        </a:rPr>
                        <a:t>a</a:t>
                      </a:r>
                      <a:r>
                        <a:rPr lang="en-US" sz="1200" spc="15" dirty="0">
                          <a:effectLst/>
                        </a:rPr>
                        <a:t>l</a:t>
                      </a:r>
                      <a:r>
                        <a:rPr lang="en-US" sz="1200" spc="-10" dirty="0">
                          <a:effectLst/>
                        </a:rPr>
                        <a:t>o</a:t>
                      </a:r>
                      <a:r>
                        <a:rPr lang="en-US" sz="1200" spc="145" dirty="0">
                          <a:effectLst/>
                        </a:rPr>
                        <a:t>n</a:t>
                      </a:r>
                      <a:r>
                        <a:rPr lang="en-US" sz="1200" dirty="0">
                          <a:effectLst/>
                        </a:rPr>
                        <a:t>g with</a:t>
                      </a:r>
                      <a:r>
                        <a:rPr lang="en-US" sz="1200" spc="275" dirty="0">
                          <a:effectLst/>
                        </a:rPr>
                        <a:t> </a:t>
                      </a:r>
                      <a:r>
                        <a:rPr lang="en-US" sz="1200" dirty="0">
                          <a:effectLst/>
                        </a:rPr>
                        <a:t>elliptic</a:t>
                      </a:r>
                      <a:r>
                        <a:rPr lang="en-US" sz="1200" spc="45" dirty="0">
                          <a:effectLst/>
                        </a:rPr>
                        <a:t> </a:t>
                      </a:r>
                      <a:r>
                        <a:rPr lang="en-US" sz="1200" spc="-90" dirty="0">
                          <a:effectLst/>
                        </a:rPr>
                        <a:t>c</a:t>
                      </a:r>
                      <a:r>
                        <a:rPr lang="en-US" sz="1200" spc="85" dirty="0">
                          <a:effectLst/>
                        </a:rPr>
                        <a:t>u</a:t>
                      </a:r>
                      <a:r>
                        <a:rPr lang="en-US" sz="1200" dirty="0">
                          <a:effectLst/>
                        </a:rPr>
                        <a:t>r</a:t>
                      </a:r>
                      <a:r>
                        <a:rPr lang="en-US" sz="1200" spc="60" dirty="0">
                          <a:effectLst/>
                        </a:rPr>
                        <a:t>v</a:t>
                      </a:r>
                      <a:r>
                        <a:rPr lang="en-US" sz="1200" dirty="0">
                          <a:effectLst/>
                        </a:rPr>
                        <a:t>e</a:t>
                      </a:r>
                      <a:r>
                        <a:rPr lang="en-US" sz="1200" spc="160" dirty="0">
                          <a:effectLst/>
                        </a:rPr>
                        <a:t> </a:t>
                      </a:r>
                      <a:r>
                        <a:rPr lang="en-US" sz="1200" dirty="0">
                          <a:effectLst/>
                        </a:rPr>
                        <a:t>cryptography</a:t>
                      </a:r>
                      <a:r>
                        <a:rPr lang="en-US" sz="1200" spc="200" dirty="0">
                          <a:effectLst/>
                        </a:rPr>
                        <a:t> </a:t>
                      </a:r>
                      <a:r>
                        <a:rPr lang="en-US" sz="1200" spc="15" dirty="0">
                          <a:effectLst/>
                        </a:rPr>
                        <a:t>(ECC).</a:t>
                      </a:r>
                      <a:r>
                        <a:rPr lang="en-US" sz="1200" spc="-80" dirty="0">
                          <a:effectLst/>
                        </a:rPr>
                        <a:t> </a:t>
                      </a:r>
                      <a:r>
                        <a:rPr lang="en-US" sz="1200" spc="10" dirty="0">
                          <a:effectLst/>
                        </a:rPr>
                        <a:t>Sec</a:t>
                      </a:r>
                      <a:r>
                        <a:rPr lang="en-US" sz="1200" spc="5" dirty="0">
                          <a:effectLst/>
                        </a:rPr>
                        <a:t>ret</a:t>
                      </a:r>
                      <a:r>
                        <a:rPr lang="en-US" sz="1200" spc="-70" dirty="0">
                          <a:effectLst/>
                        </a:rPr>
                        <a:t> </a:t>
                      </a:r>
                      <a:r>
                        <a:rPr lang="en-US" sz="1200" spc="10" dirty="0">
                          <a:effectLst/>
                        </a:rPr>
                        <a:t>i</a:t>
                      </a:r>
                      <a:r>
                        <a:rPr lang="en-US" sz="1200" dirty="0">
                          <a:effectLst/>
                        </a:rPr>
                        <a:t>nf</a:t>
                      </a:r>
                      <a:r>
                        <a:rPr lang="en-US" sz="1200" spc="135" dirty="0">
                          <a:effectLst/>
                        </a:rPr>
                        <a:t>o</a:t>
                      </a:r>
                      <a:r>
                        <a:rPr lang="en-US" sz="1200" dirty="0">
                          <a:effectLst/>
                        </a:rPr>
                        <a:t>rm</a:t>
                      </a:r>
                      <a:r>
                        <a:rPr lang="en-US" sz="1200" spc="15" dirty="0">
                          <a:effectLst/>
                        </a:rPr>
                        <a:t>a</a:t>
                      </a:r>
                      <a:r>
                        <a:rPr lang="en-US" sz="1200" dirty="0">
                          <a:effectLst/>
                        </a:rPr>
                        <a:t>t</a:t>
                      </a:r>
                      <a:r>
                        <a:rPr lang="en-US" sz="1200" spc="30" dirty="0">
                          <a:effectLst/>
                        </a:rPr>
                        <a:t>i</a:t>
                      </a:r>
                      <a:r>
                        <a:rPr lang="en-US" sz="1200" spc="-20" dirty="0">
                          <a:effectLst/>
                        </a:rPr>
                        <a:t>o</a:t>
                      </a:r>
                      <a:r>
                        <a:rPr lang="en-US" sz="1200" dirty="0">
                          <a:effectLst/>
                        </a:rPr>
                        <a:t>n</a:t>
                      </a:r>
                      <a:r>
                        <a:rPr lang="en-US" sz="1200" spc="-40" dirty="0">
                          <a:effectLst/>
                        </a:rPr>
                        <a:t> </a:t>
                      </a:r>
                      <a:r>
                        <a:rPr lang="en-US" sz="1200" spc="5" dirty="0">
                          <a:effectLst/>
                        </a:rPr>
                        <a:t>i</a:t>
                      </a:r>
                      <a:r>
                        <a:rPr lang="en-US" sz="1200" dirty="0">
                          <a:effectLst/>
                        </a:rPr>
                        <a:t>s</a:t>
                      </a:r>
                      <a:r>
                        <a:rPr lang="en-US" sz="1200" spc="-95" dirty="0">
                          <a:effectLst/>
                        </a:rPr>
                        <a:t> </a:t>
                      </a:r>
                      <a:r>
                        <a:rPr lang="en-US" sz="1200" dirty="0">
                          <a:effectLst/>
                        </a:rPr>
                        <a:t>first</a:t>
                      </a:r>
                      <a:r>
                        <a:rPr lang="en-US" sz="1200" spc="430" dirty="0">
                          <a:effectLst/>
                        </a:rPr>
                        <a:t> </a:t>
                      </a:r>
                      <a:r>
                        <a:rPr lang="en-US" sz="1200" spc="-5" dirty="0">
                          <a:effectLst/>
                        </a:rPr>
                        <a:t>e</a:t>
                      </a:r>
                      <a:r>
                        <a:rPr lang="en-US" sz="1200" spc="-10" dirty="0">
                          <a:effectLst/>
                        </a:rPr>
                        <a:t>n</a:t>
                      </a:r>
                      <a:r>
                        <a:rPr lang="en-US" sz="1200" spc="-5" dirty="0">
                          <a:effectLst/>
                        </a:rPr>
                        <a:t>crypted</a:t>
                      </a:r>
                      <a:r>
                        <a:rPr lang="en-US" sz="1200" spc="130" dirty="0">
                          <a:effectLst/>
                        </a:rPr>
                        <a:t> </a:t>
                      </a:r>
                      <a:r>
                        <a:rPr lang="en-US" sz="1200" dirty="0">
                          <a:effectLst/>
                        </a:rPr>
                        <a:t>with</a:t>
                      </a:r>
                      <a:r>
                        <a:rPr lang="en-US" sz="1200" spc="155" dirty="0">
                          <a:effectLst/>
                        </a:rPr>
                        <a:t> </a:t>
                      </a:r>
                      <a:r>
                        <a:rPr lang="en-US" sz="1200" spc="15" dirty="0">
                          <a:effectLst/>
                        </a:rPr>
                        <a:t>the</a:t>
                      </a:r>
                      <a:r>
                        <a:rPr lang="en-US" sz="1200" spc="80" dirty="0">
                          <a:effectLst/>
                        </a:rPr>
                        <a:t> </a:t>
                      </a:r>
                      <a:r>
                        <a:rPr lang="en-US" sz="1200" spc="15" dirty="0">
                          <a:effectLst/>
                        </a:rPr>
                        <a:t>h</a:t>
                      </a:r>
                      <a:r>
                        <a:rPr lang="en-US" sz="1200" spc="10" dirty="0">
                          <a:effectLst/>
                        </a:rPr>
                        <a:t>e</a:t>
                      </a:r>
                      <a:r>
                        <a:rPr lang="en-US" sz="1200" spc="15" dirty="0">
                          <a:effectLst/>
                        </a:rPr>
                        <a:t>l</a:t>
                      </a:r>
                      <a:r>
                        <a:rPr lang="en-US" sz="1200" spc="10" dirty="0">
                          <a:effectLst/>
                        </a:rPr>
                        <a:t>p</a:t>
                      </a:r>
                      <a:r>
                        <a:rPr lang="en-US" sz="1200" spc="205" dirty="0">
                          <a:effectLst/>
                        </a:rPr>
                        <a:t> </a:t>
                      </a:r>
                      <a:r>
                        <a:rPr lang="en-US" sz="1200" dirty="0">
                          <a:effectLst/>
                        </a:rPr>
                        <a:t>of</a:t>
                      </a:r>
                      <a:r>
                        <a:rPr lang="en-US" sz="1200" spc="205" dirty="0">
                          <a:effectLst/>
                        </a:rPr>
                        <a:t> </a:t>
                      </a:r>
                      <a:r>
                        <a:rPr lang="en-US" sz="1200" dirty="0">
                          <a:effectLst/>
                        </a:rPr>
                        <a:t>ECC</a:t>
                      </a:r>
                      <a:r>
                        <a:rPr lang="en-US" sz="1200" spc="145" dirty="0">
                          <a:effectLst/>
                        </a:rPr>
                        <a:t> </a:t>
                      </a:r>
                      <a:r>
                        <a:rPr lang="en-US" sz="1200" spc="30" dirty="0">
                          <a:effectLst/>
                        </a:rPr>
                        <a:t>a</a:t>
                      </a:r>
                      <a:r>
                        <a:rPr lang="en-US" sz="1200" spc="35" dirty="0">
                          <a:effectLst/>
                        </a:rPr>
                        <a:t>n</a:t>
                      </a:r>
                      <a:r>
                        <a:rPr lang="en-US" sz="1200" spc="30" dirty="0">
                          <a:effectLst/>
                        </a:rPr>
                        <a:t>d</a:t>
                      </a:r>
                      <a:r>
                        <a:rPr lang="en-US" sz="1200" spc="100" dirty="0">
                          <a:effectLst/>
                        </a:rPr>
                        <a:t> </a:t>
                      </a:r>
                      <a:r>
                        <a:rPr lang="en-US" sz="1200" spc="5" dirty="0">
                          <a:effectLst/>
                        </a:rPr>
                        <a:t>t</a:t>
                      </a:r>
                      <a:r>
                        <a:rPr lang="en-US" sz="1200" spc="10" dirty="0">
                          <a:effectLst/>
                        </a:rPr>
                        <a:t>h</a:t>
                      </a:r>
                      <a:r>
                        <a:rPr lang="en-US" sz="1200" spc="5" dirty="0">
                          <a:effectLst/>
                        </a:rPr>
                        <a:t>e</a:t>
                      </a:r>
                      <a:r>
                        <a:rPr lang="en-US" sz="1200" spc="10" dirty="0">
                          <a:effectLst/>
                        </a:rPr>
                        <a:t>n</a:t>
                      </a:r>
                      <a:r>
                        <a:rPr lang="en-US" sz="1200" dirty="0">
                          <a:effectLst/>
                        </a:rPr>
                        <a:t> </a:t>
                      </a:r>
                      <a:r>
                        <a:rPr lang="en-US" sz="1200" spc="135" dirty="0">
                          <a:effectLst/>
                        </a:rPr>
                        <a:t> </a:t>
                      </a:r>
                      <a:r>
                        <a:rPr lang="en-US" sz="1200" spc="-90" dirty="0">
                          <a:effectLst/>
                        </a:rPr>
                        <a:t>c</a:t>
                      </a:r>
                      <a:r>
                        <a:rPr lang="en-US" sz="1200" spc="10" dirty="0">
                          <a:effectLst/>
                        </a:rPr>
                        <a:t>i</a:t>
                      </a:r>
                      <a:r>
                        <a:rPr lang="en-US" sz="1200" spc="35" dirty="0">
                          <a:effectLst/>
                        </a:rPr>
                        <a:t>p</a:t>
                      </a:r>
                      <a:r>
                        <a:rPr lang="en-US" sz="1200" spc="70" dirty="0">
                          <a:effectLst/>
                        </a:rPr>
                        <a:t>h</a:t>
                      </a:r>
                      <a:r>
                        <a:rPr lang="en-US" sz="1200" spc="-15" dirty="0">
                          <a:effectLst/>
                        </a:rPr>
                        <a:t>e</a:t>
                      </a:r>
                      <a:r>
                        <a:rPr lang="en-US" sz="1200" spc="70" dirty="0">
                          <a:effectLst/>
                        </a:rPr>
                        <a:t>re</a:t>
                      </a:r>
                      <a:r>
                        <a:rPr lang="en-US" sz="1200" dirty="0">
                          <a:effectLst/>
                        </a:rPr>
                        <a:t>d </a:t>
                      </a:r>
                      <a:r>
                        <a:rPr lang="en-US" sz="1200" spc="100" dirty="0">
                          <a:effectLst/>
                        </a:rPr>
                        <a:t> </a:t>
                      </a:r>
                      <a:r>
                        <a:rPr lang="en-US" sz="1200" spc="15" dirty="0">
                          <a:effectLst/>
                        </a:rPr>
                        <a:t>info</a:t>
                      </a:r>
                      <a:r>
                        <a:rPr lang="en-US" sz="1200" spc="10" dirty="0">
                          <a:effectLst/>
                        </a:rPr>
                        <a:t>r</a:t>
                      </a:r>
                      <a:r>
                        <a:rPr lang="en-US" sz="1200" spc="15" dirty="0">
                          <a:effectLst/>
                        </a:rPr>
                        <a:t>m</a:t>
                      </a:r>
                      <a:r>
                        <a:rPr lang="en-US" sz="1200" spc="10" dirty="0">
                          <a:effectLst/>
                        </a:rPr>
                        <a:t>at</a:t>
                      </a:r>
                      <a:r>
                        <a:rPr lang="en-US" sz="1200" spc="15" dirty="0">
                          <a:effectLst/>
                        </a:rPr>
                        <a:t>i</a:t>
                      </a:r>
                      <a:r>
                        <a:rPr lang="en-US" sz="1200" spc="10" dirty="0">
                          <a:effectLst/>
                        </a:rPr>
                        <a:t>on</a:t>
                      </a:r>
                      <a:r>
                        <a:rPr lang="en-US" sz="1200" spc="360" dirty="0">
                          <a:effectLst/>
                        </a:rPr>
                        <a:t> </a:t>
                      </a:r>
                      <a:r>
                        <a:rPr lang="en-US" sz="1200" spc="5" dirty="0">
                          <a:effectLst/>
                        </a:rPr>
                        <a:t>i</a:t>
                      </a:r>
                      <a:r>
                        <a:rPr lang="en-US" sz="1200" dirty="0">
                          <a:effectLst/>
                        </a:rPr>
                        <a:t>s</a:t>
                      </a:r>
                      <a:r>
                        <a:rPr lang="en-US" sz="1200" spc="-60" dirty="0">
                          <a:effectLst/>
                        </a:rPr>
                        <a:t> </a:t>
                      </a:r>
                      <a:r>
                        <a:rPr lang="en-US" sz="1200" spc="10" dirty="0">
                          <a:effectLst/>
                        </a:rPr>
                        <a:t>em</a:t>
                      </a:r>
                      <a:r>
                        <a:rPr lang="en-US" sz="1200" spc="5" dirty="0">
                          <a:effectLst/>
                        </a:rPr>
                        <a:t>bedded</a:t>
                      </a:r>
                      <a:r>
                        <a:rPr lang="en-US" sz="1200" spc="155" dirty="0">
                          <a:effectLst/>
                        </a:rPr>
                        <a:t> </a:t>
                      </a:r>
                      <a:r>
                        <a:rPr lang="en-US" sz="1200" spc="-10" dirty="0">
                          <a:effectLst/>
                        </a:rPr>
                        <a:t>in</a:t>
                      </a:r>
                      <a:r>
                        <a:rPr lang="en-US" sz="1200" spc="-5" dirty="0">
                          <a:effectLst/>
                        </a:rPr>
                        <a:t>t</a:t>
                      </a:r>
                      <a:r>
                        <a:rPr lang="en-US" sz="1200" spc="-10" dirty="0">
                          <a:effectLst/>
                        </a:rPr>
                        <a:t>o</a:t>
                      </a:r>
                      <a:r>
                        <a:rPr lang="en-US" sz="1200" spc="5" dirty="0">
                          <a:effectLst/>
                        </a:rPr>
                        <a:t> </a:t>
                      </a:r>
                      <a:r>
                        <a:rPr lang="en-US" sz="1200" spc="20" dirty="0">
                          <a:effectLst/>
                        </a:rPr>
                        <a:t>cove</a:t>
                      </a:r>
                      <a:r>
                        <a:rPr lang="en-US" sz="1200" spc="15" dirty="0">
                          <a:effectLst/>
                        </a:rPr>
                        <a:t>r</a:t>
                      </a:r>
                      <a:r>
                        <a:rPr lang="en-US" sz="1200" spc="115" dirty="0">
                          <a:effectLst/>
                        </a:rPr>
                        <a:t> </a:t>
                      </a:r>
                      <a:r>
                        <a:rPr lang="en-US" sz="1200" spc="5" dirty="0">
                          <a:effectLst/>
                        </a:rPr>
                        <a:t>image</a:t>
                      </a:r>
                      <a:r>
                        <a:rPr lang="en-US" sz="1200" dirty="0">
                          <a:effectLst/>
                        </a:rPr>
                        <a:t>.</a:t>
                      </a:r>
                      <a:endParaRPr lang="en-US" sz="1500" dirty="0">
                        <a:effectLst/>
                      </a:endParaRPr>
                    </a:p>
                  </a:txBody>
                  <a:tcPr marL="0" marR="0" marT="0" marB="0" anchor="ctr"/>
                </a:tc>
                <a:extLst>
                  <a:ext uri="{0D108BD9-81ED-4DB2-BD59-A6C34878D82A}">
                    <a16:rowId xmlns:a16="http://schemas.microsoft.com/office/drawing/2014/main" val="2502479828"/>
                  </a:ext>
                </a:extLst>
              </a:tr>
              <a:tr h="2286241">
                <a:tc>
                  <a:txBody>
                    <a:bodyPr/>
                    <a:lstStyle/>
                    <a:p>
                      <a:pPr marL="85725" lvl="0">
                        <a:lnSpc>
                          <a:spcPts val="1430"/>
                        </a:lnSpc>
                        <a:buNone/>
                      </a:pPr>
                      <a:r>
                        <a:rPr lang="en-US" sz="1200" u="none" strike="noStrike" noProof="0" dirty="0">
                          <a:effectLst/>
                        </a:rPr>
                        <a:t>2014</a:t>
                      </a:r>
                      <a:endParaRPr lang="en-US" dirty="0"/>
                    </a:p>
                  </a:txBody>
                  <a:tcPr marL="0" marR="0" marT="0" marB="0" anchor="ctr"/>
                </a:tc>
                <a:tc>
                  <a:txBody>
                    <a:bodyPr/>
                    <a:lstStyle/>
                    <a:p>
                      <a:pPr lvl="0" algn="l">
                        <a:lnSpc>
                          <a:spcPct val="100000"/>
                        </a:lnSpc>
                        <a:spcBef>
                          <a:spcPts val="0"/>
                        </a:spcBef>
                        <a:spcAft>
                          <a:spcPts val="0"/>
                        </a:spcAft>
                        <a:buNone/>
                      </a:pPr>
                      <a:r>
                        <a:rPr lang="en-US" sz="1200" u="none" strike="noStrike" noProof="0" dirty="0">
                          <a:effectLst/>
                        </a:rPr>
                        <a:t>N.A. Al-Otaibi, </a:t>
                      </a:r>
                      <a:endParaRPr lang="en-US"/>
                    </a:p>
                    <a:p>
                      <a:pPr lvl="0" algn="l">
                        <a:lnSpc>
                          <a:spcPct val="100000"/>
                        </a:lnSpc>
                        <a:spcBef>
                          <a:spcPts val="0"/>
                        </a:spcBef>
                        <a:spcAft>
                          <a:spcPts val="0"/>
                        </a:spcAft>
                        <a:buNone/>
                      </a:pPr>
                      <a:r>
                        <a:rPr lang="en-US" sz="1200" u="none" strike="noStrike" noProof="0" dirty="0">
                          <a:effectLst/>
                        </a:rPr>
                        <a:t>and A.A. </a:t>
                      </a:r>
                      <a:r>
                        <a:rPr lang="en-US" sz="1200" u="none" strike="noStrike" noProof="0" dirty="0" err="1">
                          <a:effectLst/>
                        </a:rPr>
                        <a:t>Gutub</a:t>
                      </a:r>
                      <a:endParaRPr lang="en-US" dirty="0" err="1"/>
                    </a:p>
                    <a:p>
                      <a:pPr marL="76200" lvl="0">
                        <a:spcBef>
                          <a:spcPts val="790"/>
                        </a:spcBef>
                        <a:spcAft>
                          <a:spcPts val="0"/>
                        </a:spcAft>
                        <a:buNone/>
                      </a:pPr>
                      <a:endParaRPr lang="en-US" sz="1200" dirty="0">
                        <a:effectLst/>
                      </a:endParaRPr>
                    </a:p>
                  </a:txBody>
                  <a:tcPr marL="0" marR="0" marT="0" marB="0" anchor="ctr"/>
                </a:tc>
                <a:tc>
                  <a:txBody>
                    <a:bodyPr/>
                    <a:lstStyle/>
                    <a:p>
                      <a:pPr lvl="0" algn="l">
                        <a:lnSpc>
                          <a:spcPct val="100000"/>
                        </a:lnSpc>
                        <a:spcBef>
                          <a:spcPts val="0"/>
                        </a:spcBef>
                        <a:spcAft>
                          <a:spcPts val="0"/>
                        </a:spcAft>
                        <a:buNone/>
                      </a:pPr>
                      <a:r>
                        <a:rPr lang="en-US" sz="1200" u="none" strike="noStrike" spc="-5" noProof="0" dirty="0">
                          <a:effectLst/>
                        </a:rPr>
                        <a:t>“2-Leyer Security  System for Hiding  Sensitive Text Data on </a:t>
                      </a:r>
                      <a:endParaRPr lang="en-US" dirty="0"/>
                    </a:p>
                    <a:p>
                      <a:pPr lvl="0" algn="l">
                        <a:lnSpc>
                          <a:spcPct val="100000"/>
                        </a:lnSpc>
                        <a:spcBef>
                          <a:spcPts val="0"/>
                        </a:spcBef>
                        <a:spcAft>
                          <a:spcPts val="0"/>
                        </a:spcAft>
                        <a:buNone/>
                      </a:pPr>
                      <a:r>
                        <a:rPr lang="en-US" sz="1200" u="none" strike="noStrike" spc="-5" noProof="0" dirty="0">
                          <a:effectLst/>
                        </a:rPr>
                        <a:t>Personal Computers".</a:t>
                      </a:r>
                      <a:endParaRPr lang="en-US" dirty="0"/>
                    </a:p>
                    <a:p>
                      <a:pPr marL="95250" lvl="0" indent="9525" algn="just">
                        <a:lnSpc>
                          <a:spcPct val="146000"/>
                        </a:lnSpc>
                        <a:spcBef>
                          <a:spcPts val="790"/>
                        </a:spcBef>
                        <a:spcAft>
                          <a:spcPts val="0"/>
                        </a:spcAft>
                        <a:buNone/>
                      </a:pPr>
                      <a:endParaRPr lang="en-US" sz="1200" spc="-5" dirty="0">
                        <a:effectLst/>
                      </a:endParaRPr>
                    </a:p>
                  </a:txBody>
                  <a:tcPr marL="0" marR="0" marT="0" marB="0" anchor="ctr"/>
                </a:tc>
                <a:tc>
                  <a:txBody>
                    <a:bodyPr/>
                    <a:lstStyle/>
                    <a:p>
                      <a:pPr lvl="0" algn="l">
                        <a:lnSpc>
                          <a:spcPct val="100000"/>
                        </a:lnSpc>
                        <a:spcBef>
                          <a:spcPts val="0"/>
                        </a:spcBef>
                        <a:spcAft>
                          <a:spcPts val="0"/>
                        </a:spcAft>
                        <a:buNone/>
                      </a:pPr>
                      <a:r>
                        <a:rPr lang="en-US" sz="1200" u="none" strike="noStrike" noProof="0" dirty="0">
                          <a:effectLst/>
                        </a:rPr>
                        <a:t>They designed a new system based on two layers of </a:t>
                      </a:r>
                      <a:endParaRPr lang="en-US" dirty="0"/>
                    </a:p>
                    <a:p>
                      <a:pPr lvl="0" algn="l">
                        <a:lnSpc>
                          <a:spcPct val="100000"/>
                        </a:lnSpc>
                        <a:spcBef>
                          <a:spcPts val="0"/>
                        </a:spcBef>
                        <a:spcAft>
                          <a:spcPts val="0"/>
                        </a:spcAft>
                        <a:buNone/>
                      </a:pPr>
                      <a:r>
                        <a:rPr lang="en-US" sz="1200" u="none" strike="noStrike" noProof="0" dirty="0">
                          <a:effectLst/>
                        </a:rPr>
                        <a:t>steganography and cryptography. Steganography layer use multiple LSB bit  embedding and cryptography layer use AES algorithm for data 15  encryption. Experimental  results show that 1LSB and  2LSB embedding have good  </a:t>
                      </a:r>
                      <a:r>
                        <a:rPr lang="en-US" sz="1200" u="none" strike="noStrike" noProof="0" dirty="0" err="1">
                          <a:effectLst/>
                        </a:rPr>
                        <a:t>stego</a:t>
                      </a:r>
                      <a:r>
                        <a:rPr lang="en-US" sz="1200" u="none" strike="noStrike" noProof="0" dirty="0">
                          <a:effectLst/>
                        </a:rPr>
                        <a:t> image quality than higher </a:t>
                      </a:r>
                      <a:endParaRPr lang="en-US"/>
                    </a:p>
                    <a:p>
                      <a:pPr lvl="0" algn="l">
                        <a:lnSpc>
                          <a:spcPct val="100000"/>
                        </a:lnSpc>
                        <a:spcBef>
                          <a:spcPts val="0"/>
                        </a:spcBef>
                        <a:spcAft>
                          <a:spcPts val="0"/>
                        </a:spcAft>
                        <a:buNone/>
                      </a:pPr>
                      <a:r>
                        <a:rPr lang="en-US" sz="1200" u="none" strike="noStrike" noProof="0" dirty="0">
                          <a:effectLst/>
                        </a:rPr>
                        <a:t>bit embedding.</a:t>
                      </a:r>
                      <a:endParaRPr lang="en-US" dirty="0"/>
                    </a:p>
                    <a:p>
                      <a:pPr marL="66675" lvl="0" indent="9525" algn="just">
                        <a:lnSpc>
                          <a:spcPct val="147000"/>
                        </a:lnSpc>
                        <a:spcBef>
                          <a:spcPts val="790"/>
                        </a:spcBef>
                        <a:spcAft>
                          <a:spcPts val="0"/>
                        </a:spcAft>
                        <a:buNone/>
                      </a:pPr>
                      <a:endParaRPr lang="en-US" sz="1200" dirty="0">
                        <a:effectLst/>
                      </a:endParaRPr>
                    </a:p>
                  </a:txBody>
                  <a:tcPr marL="0" marR="0" marT="0" marB="0" anchor="ctr"/>
                </a:tc>
                <a:extLst>
                  <a:ext uri="{0D108BD9-81ED-4DB2-BD59-A6C34878D82A}">
                    <a16:rowId xmlns:a16="http://schemas.microsoft.com/office/drawing/2014/main" val="1363898761"/>
                  </a:ext>
                </a:extLst>
              </a:tr>
            </a:tbl>
          </a:graphicData>
        </a:graphic>
      </p:graphicFrame>
    </p:spTree>
    <p:extLst>
      <p:ext uri="{BB962C8B-B14F-4D97-AF65-F5344CB8AC3E}">
        <p14:creationId xmlns:p14="http://schemas.microsoft.com/office/powerpoint/2010/main" val="409528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6" name="Rectangle 25">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blurred public library with bookshelves">
            <a:extLst>
              <a:ext uri="{FF2B5EF4-FFF2-40B4-BE49-F238E27FC236}">
                <a16:creationId xmlns:a16="http://schemas.microsoft.com/office/drawing/2014/main" id="{798CDE24-CEB7-49C2-910A-93E4248BE8A9}"/>
              </a:ext>
            </a:extLst>
          </p:cNvPr>
          <p:cNvPicPr>
            <a:picLocks noChangeAspect="1"/>
          </p:cNvPicPr>
          <p:nvPr/>
        </p:nvPicPr>
        <p:blipFill rotWithShape="1">
          <a:blip r:embed="rId3">
            <a:alphaModFix amt="35000"/>
          </a:blip>
          <a:srcRect t="1059" b="14671"/>
          <a:stretch/>
        </p:blipFill>
        <p:spPr>
          <a:xfrm>
            <a:off x="20" y="10"/>
            <a:ext cx="12191980" cy="6857990"/>
          </a:xfrm>
          <a:prstGeom prst="rect">
            <a:avLst/>
          </a:prstGeom>
        </p:spPr>
      </p:pic>
      <p:pic>
        <p:nvPicPr>
          <p:cNvPr id="28" name="Picture 27">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graphicFrame>
        <p:nvGraphicFramePr>
          <p:cNvPr id="7" name="Table 8">
            <a:extLst>
              <a:ext uri="{FF2B5EF4-FFF2-40B4-BE49-F238E27FC236}">
                <a16:creationId xmlns:a16="http://schemas.microsoft.com/office/drawing/2014/main" id="{E2E7AEF9-3A80-4339-A98B-676F5DB79146}"/>
              </a:ext>
            </a:extLst>
          </p:cNvPr>
          <p:cNvGraphicFramePr>
            <a:graphicFrameLocks noGrp="1"/>
          </p:cNvGraphicFramePr>
          <p:nvPr>
            <p:extLst>
              <p:ext uri="{D42A27DB-BD31-4B8C-83A1-F6EECF244321}">
                <p14:modId xmlns:p14="http://schemas.microsoft.com/office/powerpoint/2010/main" val="3154643522"/>
              </p:ext>
            </p:extLst>
          </p:nvPr>
        </p:nvGraphicFramePr>
        <p:xfrm>
          <a:off x="329820" y="307075"/>
          <a:ext cx="11538121" cy="5181642"/>
        </p:xfrm>
        <a:graphic>
          <a:graphicData uri="http://schemas.openxmlformats.org/drawingml/2006/table">
            <a:tbl>
              <a:tblPr firstRow="1" bandRow="1">
                <a:tableStyleId>{7E9639D4-E3E2-4D34-9284-5A2195B3D0D7}</a:tableStyleId>
              </a:tblPr>
              <a:tblGrid>
                <a:gridCol w="780180">
                  <a:extLst>
                    <a:ext uri="{9D8B030D-6E8A-4147-A177-3AD203B41FA5}">
                      <a16:colId xmlns:a16="http://schemas.microsoft.com/office/drawing/2014/main" val="4211366267"/>
                    </a:ext>
                  </a:extLst>
                </a:gridCol>
                <a:gridCol w="1452056">
                  <a:extLst>
                    <a:ext uri="{9D8B030D-6E8A-4147-A177-3AD203B41FA5}">
                      <a16:colId xmlns:a16="http://schemas.microsoft.com/office/drawing/2014/main" val="1759666075"/>
                    </a:ext>
                  </a:extLst>
                </a:gridCol>
                <a:gridCol w="3170261">
                  <a:extLst>
                    <a:ext uri="{9D8B030D-6E8A-4147-A177-3AD203B41FA5}">
                      <a16:colId xmlns:a16="http://schemas.microsoft.com/office/drawing/2014/main" val="1078921528"/>
                    </a:ext>
                  </a:extLst>
                </a:gridCol>
                <a:gridCol w="6135624">
                  <a:extLst>
                    <a:ext uri="{9D8B030D-6E8A-4147-A177-3AD203B41FA5}">
                      <a16:colId xmlns:a16="http://schemas.microsoft.com/office/drawing/2014/main" val="1846416960"/>
                    </a:ext>
                  </a:extLst>
                </a:gridCol>
              </a:tblGrid>
              <a:tr h="2530522">
                <a:tc>
                  <a:txBody>
                    <a:bodyPr/>
                    <a:lstStyle/>
                    <a:p>
                      <a:r>
                        <a:rPr lang="en-US" dirty="0">
                          <a:solidFill>
                            <a:schemeClr val="tx1"/>
                          </a:solidFill>
                        </a:rPr>
                        <a:t>2014</a:t>
                      </a:r>
                    </a:p>
                  </a:txBody>
                  <a:tcPr anchor="ctr">
                    <a:noFill/>
                  </a:tcPr>
                </a:tc>
                <a:tc>
                  <a:txBody>
                    <a:bodyPr/>
                    <a:lstStyle/>
                    <a:p>
                      <a:pPr lvl="0">
                        <a:buNone/>
                      </a:pPr>
                      <a:r>
                        <a:rPr lang="en-US" sz="1800" b="0" i="0" u="none" strike="noStrike" noProof="0" dirty="0">
                          <a:solidFill>
                            <a:schemeClr val="tx1"/>
                          </a:solidFill>
                          <a:latin typeface="Calibri"/>
                        </a:rPr>
                        <a:t>M. R. Islam et al. </a:t>
                      </a:r>
                      <a:endParaRPr lang="en-US">
                        <a:solidFill>
                          <a:schemeClr val="tx1"/>
                        </a:solidFill>
                      </a:endParaRPr>
                    </a:p>
                  </a:txBody>
                  <a:tcPr anchor="ctr">
                    <a:noFill/>
                  </a:tcPr>
                </a:tc>
                <a:tc>
                  <a:txBody>
                    <a:bodyPr/>
                    <a:lstStyle/>
                    <a:p>
                      <a:pPr lvl="0" algn="l">
                        <a:lnSpc>
                          <a:spcPct val="100000"/>
                        </a:lnSpc>
                        <a:spcBef>
                          <a:spcPts val="0"/>
                        </a:spcBef>
                        <a:spcAft>
                          <a:spcPts val="0"/>
                        </a:spcAft>
                        <a:buNone/>
                      </a:pPr>
                      <a:r>
                        <a:rPr lang="en-US" sz="1800" b="0" i="0" u="none" strike="noStrike" noProof="0" dirty="0">
                          <a:solidFill>
                            <a:schemeClr val="tx1"/>
                          </a:solidFill>
                          <a:latin typeface="Calibri"/>
                        </a:rPr>
                        <a:t>“An efficient filtering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based approach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improving LSB image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steganography using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status bit along with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AES cryptography” </a:t>
                      </a:r>
                      <a:endParaRPr lang="en-US">
                        <a:solidFill>
                          <a:schemeClr val="tx1"/>
                        </a:solidFill>
                      </a:endParaRPr>
                    </a:p>
                    <a:p>
                      <a:pPr lvl="0">
                        <a:buNone/>
                      </a:pPr>
                      <a:endParaRPr lang="en-US" dirty="0"/>
                    </a:p>
                  </a:txBody>
                  <a:tcPr anchor="ctr">
                    <a:noFill/>
                  </a:tcPr>
                </a:tc>
                <a:tc>
                  <a:txBody>
                    <a:bodyPr/>
                    <a:lstStyle/>
                    <a:p>
                      <a:pPr lvl="0" algn="l">
                        <a:lnSpc>
                          <a:spcPct val="100000"/>
                        </a:lnSpc>
                        <a:spcBef>
                          <a:spcPts val="0"/>
                        </a:spcBef>
                        <a:spcAft>
                          <a:spcPts val="0"/>
                        </a:spcAft>
                        <a:buNone/>
                      </a:pPr>
                      <a:endParaRPr lang="en-US" sz="1800" b="0" i="0" u="none" strike="noStrike" noProof="0" dirty="0">
                        <a:latin typeface="Calibri"/>
                      </a:endParaRPr>
                    </a:p>
                    <a:p>
                      <a:pPr lvl="0" algn="l">
                        <a:lnSpc>
                          <a:spcPct val="100000"/>
                        </a:lnSpc>
                        <a:spcBef>
                          <a:spcPts val="0"/>
                        </a:spcBef>
                        <a:spcAft>
                          <a:spcPts val="0"/>
                        </a:spcAft>
                        <a:buNone/>
                      </a:pPr>
                      <a:r>
                        <a:rPr lang="en-US" sz="1800" b="0" i="0" u="none" strike="noStrike" noProof="0" dirty="0">
                          <a:solidFill>
                            <a:schemeClr val="tx1"/>
                          </a:solidFill>
                          <a:latin typeface="Calibri"/>
                        </a:rPr>
                        <a:t>Authors proposed a new  improved version of LSB steganography based on  efficient filtering using status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bit. AES cryptography algorithm  is applied to gain higher level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security to hidden secret data. Bitmap images are used as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cover images. Proposed system  has high PSNR and data hiding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capacity.</a:t>
                      </a:r>
                      <a:endParaRPr lang="en-US" dirty="0">
                        <a:solidFill>
                          <a:schemeClr val="tx1"/>
                        </a:solidFill>
                      </a:endParaRPr>
                    </a:p>
                    <a:p>
                      <a:pPr lvl="0">
                        <a:buNone/>
                      </a:pPr>
                      <a:endParaRPr lang="en-US" dirty="0"/>
                    </a:p>
                  </a:txBody>
                  <a:tcPr>
                    <a:noFill/>
                  </a:tcPr>
                </a:tc>
                <a:extLst>
                  <a:ext uri="{0D108BD9-81ED-4DB2-BD59-A6C34878D82A}">
                    <a16:rowId xmlns:a16="http://schemas.microsoft.com/office/drawing/2014/main" val="2160395523"/>
                  </a:ext>
                </a:extLst>
              </a:tr>
              <a:tr h="2651120">
                <a:tc>
                  <a:txBody>
                    <a:bodyPr/>
                    <a:lstStyle/>
                    <a:p>
                      <a:pPr lvl="0">
                        <a:buNone/>
                      </a:pPr>
                      <a:r>
                        <a:rPr lang="en-US" dirty="0">
                          <a:solidFill>
                            <a:schemeClr val="tx1"/>
                          </a:solidFill>
                        </a:rPr>
                        <a:t>2014</a:t>
                      </a:r>
                    </a:p>
                  </a:txBody>
                  <a:tcPr anchor="ctr"/>
                </a:tc>
                <a:tc>
                  <a:txBody>
                    <a:bodyPr/>
                    <a:lstStyle/>
                    <a:p>
                      <a:pPr lvl="0" algn="l">
                        <a:lnSpc>
                          <a:spcPct val="100000"/>
                        </a:lnSpc>
                        <a:spcBef>
                          <a:spcPts val="0"/>
                        </a:spcBef>
                        <a:spcAft>
                          <a:spcPts val="0"/>
                        </a:spcAft>
                        <a:buNone/>
                      </a:pPr>
                      <a:r>
                        <a:rPr lang="en-US" sz="1800" b="0" i="0" u="none" strike="noStrike" noProof="0" dirty="0">
                          <a:solidFill>
                            <a:schemeClr val="tx1"/>
                          </a:solidFill>
                          <a:latin typeface="Calibri"/>
                        </a:rPr>
                        <a:t>S. </a:t>
                      </a:r>
                      <a:r>
                        <a:rPr lang="en-US" sz="1800" b="0" i="0" u="none" strike="noStrike" noProof="0" dirty="0" err="1">
                          <a:solidFill>
                            <a:schemeClr val="tx1"/>
                          </a:solidFill>
                          <a:latin typeface="Calibri"/>
                        </a:rPr>
                        <a:t>Krishnagopal</a:t>
                      </a:r>
                      <a:r>
                        <a:rPr lang="en-US" sz="1800" b="0" i="0" u="none" strike="noStrike" noProof="0" dirty="0">
                          <a:solidFill>
                            <a:schemeClr val="tx1"/>
                          </a:solidFill>
                          <a:latin typeface="Calibri"/>
                        </a:rPr>
                        <a:t>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et al.</a:t>
                      </a:r>
                      <a:endParaRPr lang="en-US" dirty="0">
                        <a:solidFill>
                          <a:schemeClr val="tx1"/>
                        </a:solidFill>
                      </a:endParaRPr>
                    </a:p>
                    <a:p>
                      <a:pPr lvl="0">
                        <a:buNone/>
                      </a:pPr>
                      <a:endParaRPr lang="en-US" dirty="0"/>
                    </a:p>
                  </a:txBody>
                  <a:tcPr anchor="ctr"/>
                </a:tc>
                <a:tc>
                  <a:txBody>
                    <a:bodyPr/>
                    <a:lstStyle/>
                    <a:p>
                      <a:pPr lvl="0" algn="l">
                        <a:lnSpc>
                          <a:spcPct val="100000"/>
                        </a:lnSpc>
                        <a:spcBef>
                          <a:spcPts val="0"/>
                        </a:spcBef>
                        <a:spcAft>
                          <a:spcPts val="0"/>
                        </a:spcAft>
                        <a:buNone/>
                      </a:pPr>
                      <a:r>
                        <a:rPr lang="en-US" sz="1800" b="0" i="0" u="none" strike="noStrike" noProof="0" dirty="0">
                          <a:solidFill>
                            <a:schemeClr val="tx1"/>
                          </a:solidFill>
                          <a:latin typeface="Calibri"/>
                        </a:rPr>
                        <a:t>“Image Encryption and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Steganography Using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Chaotic Maps with a </a:t>
                      </a:r>
                      <a:endParaRPr lang="en-US">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Double Key Protection".</a:t>
                      </a:r>
                      <a:endParaRPr lang="en-US">
                        <a:solidFill>
                          <a:schemeClr val="tx1"/>
                        </a:solidFill>
                      </a:endParaRPr>
                    </a:p>
                    <a:p>
                      <a:pPr lvl="0">
                        <a:buNone/>
                      </a:pPr>
                      <a:endParaRPr lang="en-US" dirty="0"/>
                    </a:p>
                  </a:txBody>
                  <a:tcPr anchor="ctr"/>
                </a:tc>
                <a:tc>
                  <a:txBody>
                    <a:bodyPr/>
                    <a:lstStyle/>
                    <a:p>
                      <a:pPr lvl="0" algn="l">
                        <a:lnSpc>
                          <a:spcPct val="100000"/>
                        </a:lnSpc>
                        <a:spcBef>
                          <a:spcPts val="0"/>
                        </a:spcBef>
                        <a:spcAft>
                          <a:spcPts val="0"/>
                        </a:spcAft>
                        <a:buNone/>
                      </a:pPr>
                      <a:endParaRPr lang="en-US" sz="1800" b="0" i="0" u="none" strike="noStrike" noProof="0" dirty="0">
                        <a:latin typeface="Calibri"/>
                      </a:endParaRPr>
                    </a:p>
                    <a:p>
                      <a:pPr lvl="0" algn="l">
                        <a:lnSpc>
                          <a:spcPct val="100000"/>
                        </a:lnSpc>
                        <a:spcBef>
                          <a:spcPts val="0"/>
                        </a:spcBef>
                        <a:spcAft>
                          <a:spcPts val="0"/>
                        </a:spcAft>
                        <a:buNone/>
                      </a:pPr>
                      <a:r>
                        <a:rPr lang="en-US" sz="1800" b="0" i="0" u="none" strike="noStrike" noProof="0" dirty="0">
                          <a:solidFill>
                            <a:schemeClr val="tx1"/>
                          </a:solidFill>
                          <a:latin typeface="Calibri"/>
                        </a:rPr>
                        <a:t>In this proposed work Chaos  based cryptography is used with </a:t>
                      </a:r>
                      <a:endParaRPr lang="en-US" dirty="0">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steganography. Chaotic logistic  and cat map are used as the </a:t>
                      </a:r>
                      <a:endParaRPr lang="en-US" dirty="0">
                        <a:solidFill>
                          <a:schemeClr val="tx1"/>
                        </a:solidFill>
                      </a:endParaRPr>
                    </a:p>
                    <a:p>
                      <a:pPr lvl="0" algn="l">
                        <a:lnSpc>
                          <a:spcPct val="100000"/>
                        </a:lnSpc>
                        <a:spcBef>
                          <a:spcPts val="0"/>
                        </a:spcBef>
                        <a:spcAft>
                          <a:spcPts val="0"/>
                        </a:spcAft>
                        <a:buNone/>
                      </a:pPr>
                      <a:r>
                        <a:rPr lang="en-US" sz="1800" b="0" i="0" u="none" strike="noStrike" noProof="0" dirty="0">
                          <a:solidFill>
                            <a:schemeClr val="tx1"/>
                          </a:solidFill>
                          <a:latin typeface="Calibri"/>
                        </a:rPr>
                        <a:t>base for their image encryption algorithm. Results demonstrate  that proposed system has 0.981 SSIM index value and 47.71 dB PSNR.</a:t>
                      </a:r>
                      <a:endParaRPr lang="en-US" dirty="0">
                        <a:solidFill>
                          <a:schemeClr val="tx1"/>
                        </a:solidFill>
                      </a:endParaRPr>
                    </a:p>
                    <a:p>
                      <a:pPr lvl="0">
                        <a:buNone/>
                      </a:pPr>
                      <a:endParaRPr lang="en-US" dirty="0"/>
                    </a:p>
                  </a:txBody>
                  <a:tcPr/>
                </a:tc>
                <a:extLst>
                  <a:ext uri="{0D108BD9-81ED-4DB2-BD59-A6C34878D82A}">
                    <a16:rowId xmlns:a16="http://schemas.microsoft.com/office/drawing/2014/main" val="4038946319"/>
                  </a:ext>
                </a:extLst>
              </a:tr>
            </a:tbl>
          </a:graphicData>
        </a:graphic>
      </p:graphicFrame>
    </p:spTree>
    <p:extLst>
      <p:ext uri="{BB962C8B-B14F-4D97-AF65-F5344CB8AC3E}">
        <p14:creationId xmlns:p14="http://schemas.microsoft.com/office/powerpoint/2010/main" val="3720597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ree arrows on bullseye">
            <a:extLst>
              <a:ext uri="{FF2B5EF4-FFF2-40B4-BE49-F238E27FC236}">
                <a16:creationId xmlns:a16="http://schemas.microsoft.com/office/drawing/2014/main" id="{776124C2-FAC4-4069-AF5F-1BD310726B84}"/>
              </a:ext>
            </a:extLst>
          </p:cNvPr>
          <p:cNvPicPr>
            <a:picLocks noChangeAspect="1"/>
          </p:cNvPicPr>
          <p:nvPr/>
        </p:nvPicPr>
        <p:blipFill rotWithShape="1">
          <a:blip r:embed="rId3">
            <a:alphaModFix amt="25000"/>
          </a:blip>
          <a:srcRect t="14122"/>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BC5E7248-2677-481C-A923-427FCCB48438}"/>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b="1"/>
              <a:t>Problem statement/Objective</a:t>
            </a:r>
            <a:endParaRPr lang="en-US"/>
          </a:p>
          <a:p>
            <a:endParaRPr lang="en-US"/>
          </a:p>
        </p:txBody>
      </p:sp>
      <p:sp>
        <p:nvSpPr>
          <p:cNvPr id="3" name="TextBox 2">
            <a:extLst>
              <a:ext uri="{FF2B5EF4-FFF2-40B4-BE49-F238E27FC236}">
                <a16:creationId xmlns:a16="http://schemas.microsoft.com/office/drawing/2014/main" id="{954663CF-2BAD-43AF-84AE-212E17F08C2B}"/>
              </a:ext>
            </a:extLst>
          </p:cNvPr>
          <p:cNvSpPr txBox="1"/>
          <p:nvPr/>
        </p:nvSpPr>
        <p:spPr>
          <a:xfrm>
            <a:off x="685801" y="2142067"/>
            <a:ext cx="10131425" cy="3649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spcAft>
                <a:spcPts val="1000"/>
              </a:spcAft>
              <a:buClr>
                <a:schemeClr val="tx1"/>
              </a:buClr>
              <a:buSzPct val="100000"/>
              <a:buFont typeface="Arial"/>
              <a:buChar char="•"/>
            </a:pPr>
            <a:r>
              <a:rPr lang="en-US" b="1" u="sng"/>
              <a:t>Problem</a:t>
            </a:r>
            <a:r>
              <a:rPr lang="en-US"/>
              <a:t> — There are many tools available online which uses cryptography and steganography separately but there is hardly any open-source tool which uses a combination of both of these .</a:t>
            </a:r>
          </a:p>
          <a:p>
            <a:pPr marL="285750" indent="-285750">
              <a:spcAft>
                <a:spcPts val="1000"/>
              </a:spcAft>
              <a:buClr>
                <a:schemeClr val="tx1"/>
              </a:buClr>
              <a:buSzPct val="100000"/>
              <a:buFont typeface="Arial"/>
              <a:buChar char="•"/>
            </a:pPr>
            <a:r>
              <a:rPr lang="en-US"/>
              <a:t>So, our </a:t>
            </a:r>
            <a:r>
              <a:rPr lang="en-US" u="sng"/>
              <a:t>objective</a:t>
            </a:r>
            <a:r>
              <a:rPr lang="en-US"/>
              <a:t> is to create a tool that does not only encrypts data but conceal it as well. This will enhance the level of security to the user’s data. </a:t>
            </a:r>
          </a:p>
          <a:p>
            <a:pPr marL="285750" indent="-285750">
              <a:spcAft>
                <a:spcPts val="1000"/>
              </a:spcAft>
              <a:buClr>
                <a:schemeClr val="tx1"/>
              </a:buClr>
              <a:buSzPct val="100000"/>
              <a:buFont typeface="Arial"/>
              <a:buChar char="•"/>
            </a:pPr>
            <a:r>
              <a:rPr lang="en-US"/>
              <a:t>As even if someone gathers the data, firstly he will have to identify that something discrete is hidden inside it and even if he does this then he will have to decrypt it as well to get the original confidential data so this whole process will be very difficult to execute, and time taken.</a:t>
            </a:r>
          </a:p>
          <a:p>
            <a:pPr>
              <a:spcAft>
                <a:spcPts val="1000"/>
              </a:spcAft>
              <a:buClr>
                <a:schemeClr val="tx1"/>
              </a:buClr>
              <a:buSzPct val="100000"/>
              <a:buFont typeface="Arial"/>
              <a:buChar char="•"/>
            </a:pPr>
            <a:endParaRPr lang="en-US"/>
          </a:p>
        </p:txBody>
      </p:sp>
    </p:spTree>
    <p:extLst>
      <p:ext uri="{BB962C8B-B14F-4D97-AF65-F5344CB8AC3E}">
        <p14:creationId xmlns:p14="http://schemas.microsoft.com/office/powerpoint/2010/main" val="384593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1">
            <a:extLst>
              <a:ext uri="{FF2B5EF4-FFF2-40B4-BE49-F238E27FC236}">
                <a16:creationId xmlns:a16="http://schemas.microsoft.com/office/drawing/2014/main" id="{DF6A9299-1D12-47E2-9DD4-03342553C4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4" name="Rectangle 13">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descr="Rolls of blueprints">
            <a:extLst>
              <a:ext uri="{FF2B5EF4-FFF2-40B4-BE49-F238E27FC236}">
                <a16:creationId xmlns:a16="http://schemas.microsoft.com/office/drawing/2014/main" id="{E13AFC4F-1520-4679-9881-D70A3455881E}"/>
              </a:ext>
            </a:extLst>
          </p:cNvPr>
          <p:cNvPicPr>
            <a:picLocks noChangeAspect="1"/>
          </p:cNvPicPr>
          <p:nvPr/>
        </p:nvPicPr>
        <p:blipFill rotWithShape="1">
          <a:blip r:embed="rId3">
            <a:alphaModFix amt="25000"/>
          </a:blip>
          <a:srcRect t="2717" b="13014"/>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9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8B6FC9D2-0CBF-4524-879B-F11FC9685402}"/>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b="1"/>
              <a:t>Proposed work</a:t>
            </a:r>
            <a:endParaRPr lang="en-US"/>
          </a:p>
        </p:txBody>
      </p:sp>
      <p:sp>
        <p:nvSpPr>
          <p:cNvPr id="3" name="TextBox 2">
            <a:extLst>
              <a:ext uri="{FF2B5EF4-FFF2-40B4-BE49-F238E27FC236}">
                <a16:creationId xmlns:a16="http://schemas.microsoft.com/office/drawing/2014/main" id="{81E3A507-6F46-47E8-90B6-642E47C1451B}"/>
              </a:ext>
            </a:extLst>
          </p:cNvPr>
          <p:cNvSpPr txBox="1"/>
          <p:nvPr/>
        </p:nvSpPr>
        <p:spPr>
          <a:xfrm>
            <a:off x="685801" y="2142067"/>
            <a:ext cx="10131425" cy="364913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spcAft>
                <a:spcPts val="1000"/>
              </a:spcAft>
              <a:buClr>
                <a:schemeClr val="tx1"/>
              </a:buClr>
              <a:buSzPct val="100000"/>
              <a:buFont typeface="Arial"/>
              <a:buChar char="•"/>
            </a:pPr>
            <a:r>
              <a:rPr lang="en-US"/>
              <a:t>As mentioned earlier, that we will combine Cryptography with Steganography.</a:t>
            </a:r>
          </a:p>
          <a:p>
            <a:pPr marL="285750" indent="-285750">
              <a:spcAft>
                <a:spcPts val="1000"/>
              </a:spcAft>
              <a:buClr>
                <a:schemeClr val="tx1"/>
              </a:buClr>
              <a:buSzPct val="100000"/>
              <a:buFont typeface="Arial"/>
              <a:buChar char="•"/>
            </a:pPr>
            <a:r>
              <a:rPr lang="en-US"/>
              <a:t>The user will be asked to enter the data then after obtaining the data it will be encrypted with </a:t>
            </a:r>
            <a:r>
              <a:rPr lang="en-US" b="1"/>
              <a:t>AES-256 algorithm</a:t>
            </a:r>
            <a:r>
              <a:rPr lang="en-US"/>
              <a:t> after the encryption it will be concealed in an image using </a:t>
            </a:r>
            <a:r>
              <a:rPr lang="en-US" b="1"/>
              <a:t>image Steganography.</a:t>
            </a:r>
            <a:endParaRPr lang="en-US"/>
          </a:p>
          <a:p>
            <a:pPr marL="285750" indent="-285750">
              <a:spcAft>
                <a:spcPts val="1000"/>
              </a:spcAft>
              <a:buClr>
                <a:schemeClr val="tx1"/>
              </a:buClr>
              <a:buSzPct val="100000"/>
              <a:buFont typeface="Arial"/>
              <a:buChar char="•"/>
            </a:pPr>
            <a:r>
              <a:rPr lang="en-US"/>
              <a:t>To get the original data firstly user will be authenticated using the unique key. Then the data firstly will be extracted from the image then it will be decrypted.</a:t>
            </a:r>
          </a:p>
          <a:p>
            <a:pPr marL="285750" indent="-285750">
              <a:spcAft>
                <a:spcPts val="1000"/>
              </a:spcAft>
              <a:buClr>
                <a:schemeClr val="tx1"/>
              </a:buClr>
              <a:buSzPct val="100000"/>
              <a:buFont typeface="Arial"/>
              <a:buChar char="•"/>
            </a:pPr>
            <a:r>
              <a:rPr lang="en-US"/>
              <a:t>To make it user friendly we will convert this into a GUI or an online tool. </a:t>
            </a:r>
          </a:p>
          <a:p>
            <a:pPr>
              <a:spcAft>
                <a:spcPts val="1000"/>
              </a:spcAft>
              <a:buClr>
                <a:schemeClr val="tx1"/>
              </a:buClr>
              <a:buSzPct val="100000"/>
              <a:buFont typeface="Arial"/>
              <a:buChar char="•"/>
            </a:pPr>
            <a:endParaRPr lang="en-US"/>
          </a:p>
        </p:txBody>
      </p:sp>
    </p:spTree>
    <p:extLst>
      <p:ext uri="{BB962C8B-B14F-4D97-AF65-F5344CB8AC3E}">
        <p14:creationId xmlns:p14="http://schemas.microsoft.com/office/powerpoint/2010/main" val="365239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up of a camera lens">
            <a:extLst>
              <a:ext uri="{FF2B5EF4-FFF2-40B4-BE49-F238E27FC236}">
                <a16:creationId xmlns:a16="http://schemas.microsoft.com/office/drawing/2014/main" id="{928303BE-DB62-496D-BDDE-546536E984D9}"/>
              </a:ext>
            </a:extLst>
          </p:cNvPr>
          <p:cNvPicPr>
            <a:picLocks noChangeAspect="1"/>
          </p:cNvPicPr>
          <p:nvPr/>
        </p:nvPicPr>
        <p:blipFill rotWithShape="1">
          <a:blip r:embed="rId3">
            <a:alphaModFix amt="35000"/>
          </a:blip>
          <a:srcRect l="5902" r="7" b="7"/>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sp>
        <p:nvSpPr>
          <p:cNvPr id="2" name="Title 1">
            <a:extLst>
              <a:ext uri="{FF2B5EF4-FFF2-40B4-BE49-F238E27FC236}">
                <a16:creationId xmlns:a16="http://schemas.microsoft.com/office/drawing/2014/main" id="{FBD99EC0-405A-4BBE-BFB0-54BD61973B6F}"/>
              </a:ext>
            </a:extLst>
          </p:cNvPr>
          <p:cNvSpPr>
            <a:spLocks noGrp="1"/>
          </p:cNvSpPr>
          <p:nvPr>
            <p:ph type="title"/>
          </p:nvPr>
        </p:nvSpPr>
        <p:spPr>
          <a:xfrm>
            <a:off x="580372" y="335883"/>
            <a:ext cx="11059918" cy="1127108"/>
          </a:xfrm>
        </p:spPr>
        <p:txBody>
          <a:bodyPr vert="horz" lIns="91440" tIns="45720" rIns="91440" bIns="45720" rtlCol="0" anchor="b">
            <a:normAutofit/>
          </a:bodyPr>
          <a:lstStyle/>
          <a:p>
            <a:r>
              <a:rPr lang="en-US" sz="4800" dirty="0"/>
              <a:t>REAL time Usage</a:t>
            </a:r>
            <a:endParaRPr lang="en-US" sz="4800" dirty="0">
              <a:cs typeface="Calibri Light"/>
            </a:endParaRPr>
          </a:p>
        </p:txBody>
      </p:sp>
    </p:spTree>
    <p:extLst>
      <p:ext uri="{BB962C8B-B14F-4D97-AF65-F5344CB8AC3E}">
        <p14:creationId xmlns:p14="http://schemas.microsoft.com/office/powerpoint/2010/main" val="283642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0</TotalTime>
  <Words>0</Words>
  <Application>Microsoft Office PowerPoint</Application>
  <PresentationFormat>Widescreen</PresentationFormat>
  <Paragraphs>0</Paragraphs>
  <Slides>14</Slides>
  <Notes>1</Notes>
  <HiddenSlides>0</HiddenSlides>
  <MMClips>0</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Celestial</vt:lpstr>
      <vt:lpstr>Office Theme</vt:lpstr>
      <vt:lpstr>Data Hiding Tool using Cryptography and Steganography                                     -Project Exhibition II [Group _33]</vt:lpstr>
      <vt:lpstr>INTRODUCTION</vt:lpstr>
      <vt:lpstr>Why and what is Cryptography ?</vt:lpstr>
      <vt:lpstr>Steganography  </vt:lpstr>
      <vt:lpstr>Literature Review</vt:lpstr>
      <vt:lpstr>PowerPoint Presentation</vt:lpstr>
      <vt:lpstr>Problem statement/Objective </vt:lpstr>
      <vt:lpstr>Proposed work</vt:lpstr>
      <vt:lpstr>REAL time Usage</vt:lpstr>
      <vt:lpstr>PowerPoint Presentation</vt:lpstr>
      <vt:lpstr>Modules used</vt:lpstr>
      <vt:lpstr>Project timeline chart</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555</cp:revision>
  <dcterms:created xsi:type="dcterms:W3CDTF">2021-10-12T10:27:00Z</dcterms:created>
  <dcterms:modified xsi:type="dcterms:W3CDTF">2021-12-24T22:15:59Z</dcterms:modified>
</cp:coreProperties>
</file>